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package/2006/relationships/metadata/thumbnail" Target="docProps/thumbnail.jpeg"/><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5" r:id="rId3"/>
  </p:sldMasterIdLst>
  <p:notesMasterIdLst>
    <p:notesMasterId r:id="rId12"/>
  </p:notesMasterIdLst>
  <p:handoutMasterIdLst>
    <p:handoutMasterId r:id="rId35"/>
  </p:handoutMasterIdLst>
  <p:sldIdLst>
    <p:sldId id="256" r:id="rId39"/>
    <p:sldId id="257" r:id="rId40"/>
    <p:sldId id="258" r:id="rId41"/>
    <p:sldId id="259" r:id="rId42"/>
    <p:sldId id="260" r:id="rId43"/>
    <p:sldId id="261" r:id="rId44"/>
    <p:sldId id="262" r:id="rId45"/>
    <p:sldId id="263" r:id="rId46"/>
    <p:sldId id="264" r:id="rId47"/>
    <p:sldId id="265" r:id="rId48"/>
    <p:sldId id="266" r:id="rId49"/>
    <p:sldId id="267" r:id="rId50"/>
    <p:sldId id="268" r:id="rId51"/>
    <p:sldId id="269" r:id="rId52"/>
    <p:sldId id="270" r:id="rId53"/>
    <p:sldId id="271" r:id="rId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92"/>
    <p:restoredTop sz="95271"/>
  </p:normalViewPr>
  <p:slideViewPr>
    <p:cSldViewPr snapToGrid="0">
      <p:cViewPr varScale="1">
        <p:scale>
          <a:sx n="97" d="100"/>
          <a:sy n="97" d="100"/>
        </p:scale>
        <p:origin x="58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notesMaster" Target="notesMasters/notesMaster1.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handoutMaster" Target="handoutMasters/handoutMaster1.xml"/><Relationship Id="rId36" Type="http://schemas.openxmlformats.org/officeDocument/2006/relationships/presProps" Target="presProps.xml"/><Relationship Id="rId37" Type="http://schemas.openxmlformats.org/officeDocument/2006/relationships/viewProps" Target="viewProps.xml"/><Relationship Id="rId38" Type="http://schemas.openxmlformats.org/officeDocument/2006/relationships/tableStyles" Target="tableStyles.xml"/><Relationship Id="rId39" Type="http://schemas.openxmlformats.org/officeDocument/2006/relationships/slide" Target="slides/slide1.xml"/><Relationship Id="rId40" Type="http://schemas.openxmlformats.org/officeDocument/2006/relationships/slide" Target="slides/slide2.xml"/><Relationship Id="rId41" Type="http://schemas.openxmlformats.org/officeDocument/2006/relationships/slide" Target="slides/slide3.xml"/><Relationship Id="rId42" Type="http://schemas.openxmlformats.org/officeDocument/2006/relationships/slide" Target="slides/slide4.xml"/><Relationship Id="rId43" Type="http://schemas.openxmlformats.org/officeDocument/2006/relationships/slide" Target="slides/slide5.xml"/><Relationship Id="rId44" Type="http://schemas.openxmlformats.org/officeDocument/2006/relationships/slide" Target="slides/slide6.xml"/><Relationship Id="rId45" Type="http://schemas.openxmlformats.org/officeDocument/2006/relationships/slide" Target="slides/slide7.xml"/><Relationship Id="rId46" Type="http://schemas.openxmlformats.org/officeDocument/2006/relationships/slide" Target="slides/slide8.xml"/><Relationship Id="rId47" Type="http://schemas.openxmlformats.org/officeDocument/2006/relationships/slide" Target="slides/slide9.xml"/><Relationship Id="rId48" Type="http://schemas.openxmlformats.org/officeDocument/2006/relationships/slide" Target="slides/slide10.xml"/><Relationship Id="rId49" Type="http://schemas.openxmlformats.org/officeDocument/2006/relationships/slide" Target="slides/slide11.xml"/><Relationship Id="rId50" Type="http://schemas.openxmlformats.org/officeDocument/2006/relationships/slide" Target="slides/slide12.xml"/><Relationship Id="rId51" Type="http://schemas.openxmlformats.org/officeDocument/2006/relationships/slide" Target="slides/slide13.xml"/><Relationship Id="rId52" Type="http://schemas.openxmlformats.org/officeDocument/2006/relationships/slide" Target="slides/slide14.xml"/><Relationship Id="rId53" Type="http://schemas.openxmlformats.org/officeDocument/2006/relationships/slide" Target="slides/slide15.xml"/><Relationship Id="rId54" Type="http://schemas.openxmlformats.org/officeDocument/2006/relationships/slide" Target="slides/slide16.xml"/></Relationships>
</file>

<file path=ppt/diagrams/colors1.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40D7A932-F704-43F6-B7D3-632C594CAF0A}" type="doc">
      <dgm:prSet loTypeId="urn:microsoft.com/office/officeart/2005/8/layout/pyramid1#2" loCatId="pyramid" qsTypeId="urn:microsoft.com/office/officeart/2005/8/quickstyle/simple1#17" qsCatId="simple" csTypeId="urn:microsoft.com/office/officeart/2005/8/colors/colorful1#4" csCatId="accent1" phldr="1"/>
      <dgm:spPr/>
    </dgm:pt>
    <dgm:pt modelId="{5156A48C-64EB-4785-93CA-24B851F61470}">
      <dgm:prSet phldrT="[文本]" phldr="0" custT="1"/>
      <dgm:spPr/>
      <dgm:t>
        <a:bodyPr vert="horz" wrap="square"/>
        <a:lstStyle/>
        <a:p>
          <a:pPr>
            <a:lnSpc>
              <a:spcPct val="100000"/>
            </a:lnSpc>
            <a:spcBef>
              <a:spcPct val="0"/>
            </a:spcBef>
            <a:spcAft>
              <a:spcPct val="35000"/>
            </a:spcAft>
          </a:pPr>
          <a:endParaRPr lang="en-US" altLang="zh-CN" sz="1400" dirty="0"/>
        </a:p>
        <a:p>
          <a:pPr>
            <a:lnSpc>
              <a:spcPct val="100000"/>
            </a:lnSpc>
            <a:spcBef>
              <a:spcPct val="0"/>
            </a:spcBef>
            <a:spcAft>
              <a:spcPct val="35000"/>
            </a:spcAft>
          </a:pPr>
          <a:r>
            <a:rPr lang="zh-CN" altLang="en-US" sz="1400" dirty="0"/>
            <a:t>稀缺</a:t>
          </a:r>
          <a:endParaRPr lang="zh-CN" altLang="en-US" sz="2800" dirty="0"/>
        </a:p>
      </dgm:t>
    </dgm:pt>
    <dgm:pt modelId="{44DD142A-493F-4BD2-8BF5-566820976B60}" cxnId="{80CF536B-8382-4E0B-880F-E81EBEBCFAD8}" type="parTrans">
      <dgm:prSet/>
      <dgm:spPr/>
      <dgm:t>
        <a:bodyPr/>
        <a:lstStyle/>
        <a:p>
          <a:endParaRPr lang="zh-CN" altLang="en-US"/>
        </a:p>
      </dgm:t>
    </dgm:pt>
    <dgm:pt modelId="{146660E0-8749-4313-9D04-2720140AB0DB}" cxnId="{80CF536B-8382-4E0B-880F-E81EBEBCFAD8}" type="sibTrans">
      <dgm:prSet/>
      <dgm:spPr/>
      <dgm:t>
        <a:bodyPr/>
        <a:lstStyle/>
        <a:p>
          <a:endParaRPr lang="zh-CN" altLang="en-US"/>
        </a:p>
      </dgm:t>
    </dgm:pt>
    <dgm:pt modelId="{689B689F-02D1-462C-8E15-3D296F4269DF}">
      <dgm:prSet phldrT="[文本]" phldr="0" custT="1"/>
      <dgm:spPr/>
      <dgm:t>
        <a:bodyPr vert="horz" wrap="square"/>
        <a:lstStyle/>
        <a:p>
          <a:pPr>
            <a:lnSpc>
              <a:spcPct val="100000"/>
            </a:lnSpc>
            <a:spcBef>
              <a:spcPct val="0"/>
            </a:spcBef>
            <a:spcAft>
              <a:spcPct val="35000"/>
            </a:spcAft>
          </a:pPr>
          <a:r>
            <a:rPr lang="zh-CN" altLang="en-US" sz="1400" dirty="0"/>
            <a:t>优享层</a:t>
          </a:r>
        </a:p>
      </dgm:t>
    </dgm:pt>
    <dgm:pt modelId="{1C0C76FB-2BA4-44B3-A4CE-7105F9AAB60F}" cxnId="{E79064A2-E649-40AD-BE97-C9AC12F9B57F}" type="parTrans">
      <dgm:prSet/>
      <dgm:spPr/>
      <dgm:t>
        <a:bodyPr/>
        <a:lstStyle/>
        <a:p>
          <a:endParaRPr lang="zh-CN" altLang="en-US"/>
        </a:p>
      </dgm:t>
    </dgm:pt>
    <dgm:pt modelId="{D350E28F-F50D-4107-86F2-D50420ABC3F3}" cxnId="{E79064A2-E649-40AD-BE97-C9AC12F9B57F}" type="sibTrans">
      <dgm:prSet/>
      <dgm:spPr/>
      <dgm:t>
        <a:bodyPr/>
        <a:lstStyle/>
        <a:p>
          <a:endParaRPr lang="zh-CN" altLang="en-US"/>
        </a:p>
      </dgm:t>
    </dgm:pt>
    <dgm:pt modelId="{16612E04-AF92-4A61-9B01-116FC899F8AC}">
      <dgm:prSet phldr="0" custT="1"/>
      <dgm:spPr/>
      <dgm:t>
        <a:bodyPr vert="horz" wrap="square"/>
        <a:lstStyle/>
        <a:p>
          <a:pPr>
            <a:lnSpc>
              <a:spcPct val="100000"/>
            </a:lnSpc>
            <a:spcBef>
              <a:spcPct val="0"/>
            </a:spcBef>
            <a:spcAft>
              <a:spcPct val="35000"/>
            </a:spcAft>
          </a:pPr>
          <a:r>
            <a:rPr lang="zh-CN" sz="1400" dirty="0"/>
            <a:t>价值层</a:t>
          </a:r>
        </a:p>
      </dgm:t>
    </dgm:pt>
    <dgm:pt modelId="{D4731F6F-80EB-40BD-AEA9-43E4EAA7A067}" cxnId="{B3A57750-2CB7-46D6-A38D-B4627A194643}" type="parTrans">
      <dgm:prSet/>
      <dgm:spPr/>
      <dgm:t>
        <a:bodyPr/>
        <a:lstStyle/>
        <a:p>
          <a:endParaRPr lang="zh-CN" altLang="en-US"/>
        </a:p>
      </dgm:t>
    </dgm:pt>
    <dgm:pt modelId="{CFAEC6C2-8671-4114-8B04-2C44467EC0DC}" cxnId="{B3A57750-2CB7-46D6-A38D-B4627A194643}" type="sibTrans">
      <dgm:prSet/>
      <dgm:spPr/>
      <dgm:t>
        <a:bodyPr/>
        <a:lstStyle/>
        <a:p>
          <a:endParaRPr lang="zh-CN" altLang="en-US"/>
        </a:p>
      </dgm:t>
    </dgm:pt>
    <dgm:pt modelId="{AFF5C4D1-E311-44CD-A305-459B2A022C7F}">
      <dgm:prSet phldr="0" custT="1"/>
      <dgm:spPr/>
      <dgm:t>
        <a:bodyPr vert="horz" wrap="square"/>
        <a:lstStyle/>
        <a:p>
          <a:pPr>
            <a:lnSpc>
              <a:spcPct val="100000"/>
            </a:lnSpc>
            <a:spcBef>
              <a:spcPct val="0"/>
            </a:spcBef>
            <a:spcAft>
              <a:spcPct val="35000"/>
            </a:spcAft>
          </a:pPr>
          <a:r>
            <a:rPr lang="zh-CN" sz="1400" dirty="0"/>
            <a:t>重引导</a:t>
          </a:r>
        </a:p>
      </dgm:t>
    </dgm:pt>
    <dgm:pt modelId="{E4A999D2-9900-4634-8EB8-E97C0147F62C}" cxnId="{D2DC3579-0C39-4C10-9817-931380E14E6C}" type="parTrans">
      <dgm:prSet/>
      <dgm:spPr/>
      <dgm:t>
        <a:bodyPr/>
        <a:lstStyle/>
        <a:p>
          <a:endParaRPr lang="zh-CN" altLang="en-US"/>
        </a:p>
      </dgm:t>
    </dgm:pt>
    <dgm:pt modelId="{8514FD7E-4D2A-4ED6-BA96-649093AEA889}" cxnId="{D2DC3579-0C39-4C10-9817-931380E14E6C}" type="sibTrans">
      <dgm:prSet/>
      <dgm:spPr/>
      <dgm:t>
        <a:bodyPr/>
        <a:lstStyle/>
        <a:p>
          <a:endParaRPr lang="zh-CN" altLang="en-US"/>
        </a:p>
      </dgm:t>
    </dgm:pt>
    <dgm:pt modelId="{CE7E433B-22D1-4276-BDF2-2EC1AB526D94}">
      <dgm:prSet phldr="0" custT="1"/>
      <dgm:spPr/>
      <dgm:t>
        <a:bodyPr vert="horz" wrap="square"/>
        <a:lstStyle/>
        <a:p>
          <a:pPr>
            <a:lnSpc>
              <a:spcPct val="100000"/>
            </a:lnSpc>
            <a:spcBef>
              <a:spcPct val="0"/>
            </a:spcBef>
            <a:spcAft>
              <a:spcPct val="35000"/>
            </a:spcAft>
          </a:pPr>
          <a:r>
            <a:rPr lang="zh-CN" sz="1400" dirty="0"/>
            <a:t>低门槛</a:t>
          </a:r>
        </a:p>
      </dgm:t>
    </dgm:pt>
    <dgm:pt modelId="{5CBA6D5F-4772-4D69-90E5-07E9DD8812B7}" cxnId="{AA83A9E3-144F-4360-83CE-EF7386C42820}" type="parTrans">
      <dgm:prSet/>
      <dgm:spPr/>
      <dgm:t>
        <a:bodyPr/>
        <a:lstStyle/>
        <a:p>
          <a:endParaRPr lang="zh-CN" altLang="en-US"/>
        </a:p>
      </dgm:t>
    </dgm:pt>
    <dgm:pt modelId="{C49119B4-F3EF-405B-8BE0-62A3C451F63D}" cxnId="{AA83A9E3-144F-4360-83CE-EF7386C42820}" type="sibTrans">
      <dgm:prSet/>
      <dgm:spPr/>
      <dgm:t>
        <a:bodyPr/>
        <a:lstStyle/>
        <a:p>
          <a:endParaRPr lang="zh-CN" altLang="en-US"/>
        </a:p>
      </dgm:t>
    </dgm:pt>
    <dgm:pt modelId="{8517F7A0-1402-4B99-AF53-F54425413A7C}" type="pres">
      <dgm:prSet presAssocID="{40D7A932-F704-43F6-B7D3-632C594CAF0A}" presName="Name0" presStyleCnt="0">
        <dgm:presLayoutVars>
          <dgm:dir/>
          <dgm:animLvl val="lvl"/>
          <dgm:resizeHandles val="exact"/>
        </dgm:presLayoutVars>
      </dgm:prSet>
      <dgm:spPr/>
    </dgm:pt>
    <dgm:pt modelId="{C8259B15-E2AD-4504-B024-E6C02417C749}" type="pres">
      <dgm:prSet presAssocID="{5156A48C-64EB-4785-93CA-24B851F61470}" presName="Name8" presStyleCnt="0"/>
      <dgm:spPr/>
    </dgm:pt>
    <dgm:pt modelId="{AD6D71B4-B4CD-425D-8F41-4F041180B5A5}" type="pres">
      <dgm:prSet presAssocID="{5156A48C-64EB-4785-93CA-24B851F61470}" presName="level" presStyleLbl="node1" presStyleIdx="0" presStyleCnt="5">
        <dgm:presLayoutVars>
          <dgm:chMax val="1"/>
          <dgm:bulletEnabled val="1"/>
        </dgm:presLayoutVars>
      </dgm:prSet>
      <dgm:spPr/>
    </dgm:pt>
    <dgm:pt modelId="{E708EA4F-3C85-4487-AE00-CAE9AB23AF13}" type="pres">
      <dgm:prSet presAssocID="{5156A48C-64EB-4785-93CA-24B851F61470}" presName="levelTx" presStyleLbl="revTx" presStyleIdx="0" presStyleCnt="0">
        <dgm:presLayoutVars>
          <dgm:chMax val="1"/>
          <dgm:bulletEnabled val="1"/>
        </dgm:presLayoutVars>
      </dgm:prSet>
      <dgm:spPr/>
    </dgm:pt>
    <dgm:pt modelId="{3E961DA9-5E98-4FA4-BF3C-490FD37073D7}" type="pres">
      <dgm:prSet presAssocID="{689B689F-02D1-462C-8E15-3D296F4269DF}" presName="Name8" presStyleCnt="0"/>
      <dgm:spPr/>
    </dgm:pt>
    <dgm:pt modelId="{B062758B-585A-4490-8407-FEF3B1DB90B9}" type="pres">
      <dgm:prSet presAssocID="{689B689F-02D1-462C-8E15-3D296F4269DF}" presName="level" presStyleLbl="node1" presStyleIdx="1" presStyleCnt="5">
        <dgm:presLayoutVars>
          <dgm:chMax val="1"/>
          <dgm:bulletEnabled val="1"/>
        </dgm:presLayoutVars>
      </dgm:prSet>
      <dgm:spPr/>
    </dgm:pt>
    <dgm:pt modelId="{49661384-A28A-4053-8281-AF5C1EBF1EDB}" type="pres">
      <dgm:prSet presAssocID="{689B689F-02D1-462C-8E15-3D296F4269DF}" presName="levelTx" presStyleLbl="revTx" presStyleIdx="0" presStyleCnt="0">
        <dgm:presLayoutVars>
          <dgm:chMax val="1"/>
          <dgm:bulletEnabled val="1"/>
        </dgm:presLayoutVars>
      </dgm:prSet>
      <dgm:spPr/>
    </dgm:pt>
    <dgm:pt modelId="{E99719C5-3388-4F57-B89A-E7E9A32C46A8}" type="pres">
      <dgm:prSet presAssocID="{16612E04-AF92-4A61-9B01-116FC899F8AC}" presName="Name8" presStyleCnt="0"/>
      <dgm:spPr/>
    </dgm:pt>
    <dgm:pt modelId="{AE47EC99-AA7D-49C9-9766-3A6F6CE5D247}" type="pres">
      <dgm:prSet presAssocID="{16612E04-AF92-4A61-9B01-116FC899F8AC}" presName="level" presStyleLbl="node1" presStyleIdx="2" presStyleCnt="5">
        <dgm:presLayoutVars>
          <dgm:chMax val="1"/>
          <dgm:bulletEnabled val="1"/>
        </dgm:presLayoutVars>
      </dgm:prSet>
      <dgm:spPr/>
    </dgm:pt>
    <dgm:pt modelId="{1F9A895D-79E7-46A0-9DE1-972F0003D825}" type="pres">
      <dgm:prSet presAssocID="{16612E04-AF92-4A61-9B01-116FC899F8AC}" presName="levelTx" presStyleLbl="revTx" presStyleIdx="0" presStyleCnt="0">
        <dgm:presLayoutVars>
          <dgm:chMax val="1"/>
          <dgm:bulletEnabled val="1"/>
        </dgm:presLayoutVars>
      </dgm:prSet>
      <dgm:spPr/>
    </dgm:pt>
    <dgm:pt modelId="{B808ACC5-88F7-4478-98E8-0967BBF2A6AB}" type="pres">
      <dgm:prSet presAssocID="{AFF5C4D1-E311-44CD-A305-459B2A022C7F}" presName="Name8" presStyleCnt="0"/>
      <dgm:spPr/>
    </dgm:pt>
    <dgm:pt modelId="{545DCBAE-BCC5-44F4-94C4-B27F8865F173}" type="pres">
      <dgm:prSet presAssocID="{AFF5C4D1-E311-44CD-A305-459B2A022C7F}" presName="level" presStyleLbl="node1" presStyleIdx="3" presStyleCnt="5">
        <dgm:presLayoutVars>
          <dgm:chMax val="1"/>
          <dgm:bulletEnabled val="1"/>
        </dgm:presLayoutVars>
      </dgm:prSet>
      <dgm:spPr/>
    </dgm:pt>
    <dgm:pt modelId="{F05FD7CC-1ED4-4C4A-AD40-A1E606501E1A}" type="pres">
      <dgm:prSet presAssocID="{AFF5C4D1-E311-44CD-A305-459B2A022C7F}" presName="levelTx" presStyleLbl="revTx" presStyleIdx="0" presStyleCnt="0">
        <dgm:presLayoutVars>
          <dgm:chMax val="1"/>
          <dgm:bulletEnabled val="1"/>
        </dgm:presLayoutVars>
      </dgm:prSet>
      <dgm:spPr/>
    </dgm:pt>
    <dgm:pt modelId="{D4D6F40F-CB28-47B6-985E-7A5E0DA996AD}" type="pres">
      <dgm:prSet presAssocID="{CE7E433B-22D1-4276-BDF2-2EC1AB526D94}" presName="Name8" presStyleCnt="0"/>
      <dgm:spPr/>
    </dgm:pt>
    <dgm:pt modelId="{D03F4772-DC2E-4E78-B803-5F468994C348}" type="pres">
      <dgm:prSet presAssocID="{CE7E433B-22D1-4276-BDF2-2EC1AB526D94}" presName="level" presStyleLbl="node1" presStyleIdx="4" presStyleCnt="5">
        <dgm:presLayoutVars>
          <dgm:chMax val="1"/>
          <dgm:bulletEnabled val="1"/>
        </dgm:presLayoutVars>
      </dgm:prSet>
      <dgm:spPr/>
    </dgm:pt>
    <dgm:pt modelId="{DDBC6E4A-F086-4404-9C7A-D7DD5A2B1AA0}" type="pres">
      <dgm:prSet presAssocID="{CE7E433B-22D1-4276-BDF2-2EC1AB526D94}" presName="levelTx" presStyleLbl="revTx" presStyleIdx="0" presStyleCnt="0">
        <dgm:presLayoutVars>
          <dgm:chMax val="1"/>
          <dgm:bulletEnabled val="1"/>
        </dgm:presLayoutVars>
      </dgm:prSet>
      <dgm:spPr/>
    </dgm:pt>
  </dgm:ptLst>
  <dgm:cxnLst>
    <dgm:cxn modelId="{6EB11002-9AA6-46BB-8080-8E549AA082DF}" type="presOf" srcId="{689B689F-02D1-462C-8E15-3D296F4269DF}" destId="{49661384-A28A-4053-8281-AF5C1EBF1EDB}" srcOrd="1" destOrd="0" presId="urn:microsoft.com/office/officeart/2005/8/layout/pyramid1#2"/>
    <dgm:cxn modelId="{948AB012-5025-44BA-8B90-A28282BC35CB}" type="presOf" srcId="{16612E04-AF92-4A61-9B01-116FC899F8AC}" destId="{1F9A895D-79E7-46A0-9DE1-972F0003D825}" srcOrd="1" destOrd="0" presId="urn:microsoft.com/office/officeart/2005/8/layout/pyramid1#2"/>
    <dgm:cxn modelId="{BB844722-00CA-4469-8295-A8AEC2A767B8}" type="presOf" srcId="{16612E04-AF92-4A61-9B01-116FC899F8AC}" destId="{AE47EC99-AA7D-49C9-9766-3A6F6CE5D247}" srcOrd="0" destOrd="0" presId="urn:microsoft.com/office/officeart/2005/8/layout/pyramid1#2"/>
    <dgm:cxn modelId="{8EA59523-ABAC-4039-A1C2-B13D29CCBA9F}" type="presOf" srcId="{AFF5C4D1-E311-44CD-A305-459B2A022C7F}" destId="{F05FD7CC-1ED4-4C4A-AD40-A1E606501E1A}" srcOrd="1" destOrd="0" presId="urn:microsoft.com/office/officeart/2005/8/layout/pyramid1#2"/>
    <dgm:cxn modelId="{30BF0C2E-1FF2-48B7-8B6B-315BE357C441}" type="presOf" srcId="{40D7A932-F704-43F6-B7D3-632C594CAF0A}" destId="{8517F7A0-1402-4B99-AF53-F54425413A7C}" srcOrd="0" destOrd="0" presId="urn:microsoft.com/office/officeart/2005/8/layout/pyramid1#2"/>
    <dgm:cxn modelId="{88B91047-2275-4DFD-BB7D-4A93C2669025}" type="presOf" srcId="{5156A48C-64EB-4785-93CA-24B851F61470}" destId="{AD6D71B4-B4CD-425D-8F41-4F041180B5A5}" srcOrd="0" destOrd="0" presId="urn:microsoft.com/office/officeart/2005/8/layout/pyramid1#2"/>
    <dgm:cxn modelId="{B3A57750-2CB7-46D6-A38D-B4627A194643}" srcId="{40D7A932-F704-43F6-B7D3-632C594CAF0A}" destId="{16612E04-AF92-4A61-9B01-116FC899F8AC}" srcOrd="2" destOrd="0" parTransId="{D4731F6F-80EB-40BD-AEA9-43E4EAA7A067}" sibTransId="{CFAEC6C2-8671-4114-8B04-2C44467EC0DC}"/>
    <dgm:cxn modelId="{80CF536B-8382-4E0B-880F-E81EBEBCFAD8}" srcId="{40D7A932-F704-43F6-B7D3-632C594CAF0A}" destId="{5156A48C-64EB-4785-93CA-24B851F61470}" srcOrd="0" destOrd="0" parTransId="{44DD142A-493F-4BD2-8BF5-566820976B60}" sibTransId="{146660E0-8749-4313-9D04-2720140AB0DB}"/>
    <dgm:cxn modelId="{D2DC3579-0C39-4C10-9817-931380E14E6C}" srcId="{40D7A932-F704-43F6-B7D3-632C594CAF0A}" destId="{AFF5C4D1-E311-44CD-A305-459B2A022C7F}" srcOrd="3" destOrd="0" parTransId="{E4A999D2-9900-4634-8EB8-E97C0147F62C}" sibTransId="{8514FD7E-4D2A-4ED6-BA96-649093AEA889}"/>
    <dgm:cxn modelId="{D2F1DC7A-A0A1-4274-A177-08712CF79B5B}" type="presOf" srcId="{5156A48C-64EB-4785-93CA-24B851F61470}" destId="{E708EA4F-3C85-4487-AE00-CAE9AB23AF13}" srcOrd="1" destOrd="0" presId="urn:microsoft.com/office/officeart/2005/8/layout/pyramid1#2"/>
    <dgm:cxn modelId="{E79064A2-E649-40AD-BE97-C9AC12F9B57F}" srcId="{40D7A932-F704-43F6-B7D3-632C594CAF0A}" destId="{689B689F-02D1-462C-8E15-3D296F4269DF}" srcOrd="1" destOrd="0" parTransId="{1C0C76FB-2BA4-44B3-A4CE-7105F9AAB60F}" sibTransId="{D350E28F-F50D-4107-86F2-D50420ABC3F3}"/>
    <dgm:cxn modelId="{5E1E27A3-C1B6-4BD1-823F-9C334ACD6A62}" type="presOf" srcId="{AFF5C4D1-E311-44CD-A305-459B2A022C7F}" destId="{545DCBAE-BCC5-44F4-94C4-B27F8865F173}" srcOrd="0" destOrd="0" presId="urn:microsoft.com/office/officeart/2005/8/layout/pyramid1#2"/>
    <dgm:cxn modelId="{574D4CA4-4ABF-40BE-BF95-587AD86FE6D7}" type="presOf" srcId="{689B689F-02D1-462C-8E15-3D296F4269DF}" destId="{B062758B-585A-4490-8407-FEF3B1DB90B9}" srcOrd="0" destOrd="0" presId="urn:microsoft.com/office/officeart/2005/8/layout/pyramid1#2"/>
    <dgm:cxn modelId="{ABA3C2B0-39FD-4A54-B9D8-FB870F989D94}" type="presOf" srcId="{CE7E433B-22D1-4276-BDF2-2EC1AB526D94}" destId="{D03F4772-DC2E-4E78-B803-5F468994C348}" srcOrd="0" destOrd="0" presId="urn:microsoft.com/office/officeart/2005/8/layout/pyramid1#2"/>
    <dgm:cxn modelId="{505438DC-DC2F-4A13-8B13-8704BC18EE24}" type="presOf" srcId="{CE7E433B-22D1-4276-BDF2-2EC1AB526D94}" destId="{DDBC6E4A-F086-4404-9C7A-D7DD5A2B1AA0}" srcOrd="1" destOrd="0" presId="urn:microsoft.com/office/officeart/2005/8/layout/pyramid1#2"/>
    <dgm:cxn modelId="{AA83A9E3-144F-4360-83CE-EF7386C42820}" srcId="{40D7A932-F704-43F6-B7D3-632C594CAF0A}" destId="{CE7E433B-22D1-4276-BDF2-2EC1AB526D94}" srcOrd="4" destOrd="0" parTransId="{5CBA6D5F-4772-4D69-90E5-07E9DD8812B7}" sibTransId="{C49119B4-F3EF-405B-8BE0-62A3C451F63D}"/>
    <dgm:cxn modelId="{B8651B57-8344-45D2-B874-ED7F4863C6BB}" type="presParOf" srcId="{8517F7A0-1402-4B99-AF53-F54425413A7C}" destId="{C8259B15-E2AD-4504-B024-E6C02417C749}" srcOrd="0" destOrd="0" presId="urn:microsoft.com/office/officeart/2005/8/layout/pyramid1#2"/>
    <dgm:cxn modelId="{DBC887F7-1CE9-40C1-8EDF-AD6F6486950C}" type="presParOf" srcId="{C8259B15-E2AD-4504-B024-E6C02417C749}" destId="{AD6D71B4-B4CD-425D-8F41-4F041180B5A5}" srcOrd="0" destOrd="0" presId="urn:microsoft.com/office/officeart/2005/8/layout/pyramid1#2"/>
    <dgm:cxn modelId="{AFF3A44A-BDC3-4F37-8A89-B8786B75400B}" type="presParOf" srcId="{C8259B15-E2AD-4504-B024-E6C02417C749}" destId="{E708EA4F-3C85-4487-AE00-CAE9AB23AF13}" srcOrd="1" destOrd="0" presId="urn:microsoft.com/office/officeart/2005/8/layout/pyramid1#2"/>
    <dgm:cxn modelId="{24F1D143-E0E5-4420-B3E0-EC4913B92EB1}" type="presParOf" srcId="{8517F7A0-1402-4B99-AF53-F54425413A7C}" destId="{3E961DA9-5E98-4FA4-BF3C-490FD37073D7}" srcOrd="1" destOrd="0" presId="urn:microsoft.com/office/officeart/2005/8/layout/pyramid1#2"/>
    <dgm:cxn modelId="{65A08003-63A8-4BB4-ABC9-723F06DE4885}" type="presParOf" srcId="{3E961DA9-5E98-4FA4-BF3C-490FD37073D7}" destId="{B062758B-585A-4490-8407-FEF3B1DB90B9}" srcOrd="0" destOrd="0" presId="urn:microsoft.com/office/officeart/2005/8/layout/pyramid1#2"/>
    <dgm:cxn modelId="{44ACB0C8-08E1-416E-9955-A08C60DB7B70}" type="presParOf" srcId="{3E961DA9-5E98-4FA4-BF3C-490FD37073D7}" destId="{49661384-A28A-4053-8281-AF5C1EBF1EDB}" srcOrd="1" destOrd="0" presId="urn:microsoft.com/office/officeart/2005/8/layout/pyramid1#2"/>
    <dgm:cxn modelId="{271CE79A-7FF5-4902-B869-B55136B86DD9}" type="presParOf" srcId="{8517F7A0-1402-4B99-AF53-F54425413A7C}" destId="{E99719C5-3388-4F57-B89A-E7E9A32C46A8}" srcOrd="2" destOrd="0" presId="urn:microsoft.com/office/officeart/2005/8/layout/pyramid1#2"/>
    <dgm:cxn modelId="{9A71B54D-45A3-46F4-A1DE-67BB738298C6}" type="presParOf" srcId="{E99719C5-3388-4F57-B89A-E7E9A32C46A8}" destId="{AE47EC99-AA7D-49C9-9766-3A6F6CE5D247}" srcOrd="0" destOrd="0" presId="urn:microsoft.com/office/officeart/2005/8/layout/pyramid1#2"/>
    <dgm:cxn modelId="{ACBA7B30-82BA-46AB-A008-82A6309BB5B9}" type="presParOf" srcId="{E99719C5-3388-4F57-B89A-E7E9A32C46A8}" destId="{1F9A895D-79E7-46A0-9DE1-972F0003D825}" srcOrd="1" destOrd="0" presId="urn:microsoft.com/office/officeart/2005/8/layout/pyramid1#2"/>
    <dgm:cxn modelId="{85FAE355-7B55-44FF-B201-7BDFC4BE685C}" type="presParOf" srcId="{8517F7A0-1402-4B99-AF53-F54425413A7C}" destId="{B808ACC5-88F7-4478-98E8-0967BBF2A6AB}" srcOrd="3" destOrd="0" presId="urn:microsoft.com/office/officeart/2005/8/layout/pyramid1#2"/>
    <dgm:cxn modelId="{3609504C-65E0-469F-8737-1064B005120D}" type="presParOf" srcId="{B808ACC5-88F7-4478-98E8-0967BBF2A6AB}" destId="{545DCBAE-BCC5-44F4-94C4-B27F8865F173}" srcOrd="0" destOrd="0" presId="urn:microsoft.com/office/officeart/2005/8/layout/pyramid1#2"/>
    <dgm:cxn modelId="{0223D80D-0A56-42B5-9F34-60E2D14AF35F}" type="presParOf" srcId="{B808ACC5-88F7-4478-98E8-0967BBF2A6AB}" destId="{F05FD7CC-1ED4-4C4A-AD40-A1E606501E1A}" srcOrd="1" destOrd="0" presId="urn:microsoft.com/office/officeart/2005/8/layout/pyramid1#2"/>
    <dgm:cxn modelId="{8AB3646F-0AAE-423F-9B5B-C0D400B01604}" type="presParOf" srcId="{8517F7A0-1402-4B99-AF53-F54425413A7C}" destId="{D4D6F40F-CB28-47B6-985E-7A5E0DA996AD}" srcOrd="4" destOrd="0" presId="urn:microsoft.com/office/officeart/2005/8/layout/pyramid1#2"/>
    <dgm:cxn modelId="{622FFC22-CE08-43DD-A2A9-70137E94FEB2}" type="presParOf" srcId="{D4D6F40F-CB28-47B6-985E-7A5E0DA996AD}" destId="{D03F4772-DC2E-4E78-B803-5F468994C348}" srcOrd="0" destOrd="0" presId="urn:microsoft.com/office/officeart/2005/8/layout/pyramid1#2"/>
    <dgm:cxn modelId="{A7C01366-F18F-4E7A-B9D4-FB0ADC7712EC}" type="presParOf" srcId="{D4D6F40F-CB28-47B6-985E-7A5E0DA996AD}" destId="{DDBC6E4A-F086-4404-9C7A-D7DD5A2B1AA0}" srcOrd="1" destOrd="0" presId="urn:microsoft.com/office/officeart/2005/8/layout/pyramid1#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3948430" cy="4689475"/>
        <a:chOff x="0" y="0"/>
        <a:chExt cx="3948430" cy="4689475"/>
      </a:xfrm>
    </dsp:grpSpPr>
    <dsp:sp modelId="{AD6D71B4-B4CD-425D-8F41-4F041180B5A5}">
      <dsp:nvSpPr>
        <dsp:cNvPr id="3" name="梯形 2"/>
        <dsp:cNvSpPr/>
      </dsp:nvSpPr>
      <dsp:spPr bwMode="white">
        <a:xfrm>
          <a:off x="1579372" y="0"/>
          <a:ext cx="789686" cy="937895"/>
        </a:xfrm>
        <a:prstGeom prst="trapezoid">
          <a:avLst>
            <a:gd name="adj" fmla="val 50000"/>
          </a:avLst>
        </a:prstGeom>
      </dsp:spPr>
      <dsp:style>
        <a:lnRef idx="2">
          <a:schemeClr val="lt1"/>
        </a:lnRef>
        <a:fillRef idx="1">
          <a:schemeClr val="accent2"/>
        </a:fillRef>
        <a:effectRef idx="0">
          <a:scrgbClr r="0" g="0" b="0"/>
        </a:effectRef>
        <a:fontRef idx="minor">
          <a:schemeClr val="lt1"/>
        </a:fontRef>
      </dsp:style>
      <dsp:txBody>
        <a:bodyPr vert="horz" wrap="square" lIns="17780" tIns="17780" rIns="1778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endParaRPr lang="en-US" altLang="zh-CN" sz="1400" dirty="0">
            <a:solidFill>
              <a:schemeClr val="tx1"/>
            </a:solidFill>
          </a:endParaRPr>
        </a:p>
        <a:p>
          <a:pPr lvl="0">
            <a:lnSpc>
              <a:spcPct val="100000"/>
            </a:lnSpc>
            <a:spcBef>
              <a:spcPct val="0"/>
            </a:spcBef>
            <a:spcAft>
              <a:spcPct val="35000"/>
            </a:spcAft>
          </a:pPr>
          <a:r>
            <a:rPr lang="zh-CN" altLang="en-US" sz="1400" dirty="0">
              <a:solidFill>
                <a:schemeClr val="tx1"/>
              </a:solidFill>
            </a:rPr>
            <a:t>稀缺</a:t>
          </a:r>
          <a:endParaRPr lang="zh-CN" altLang="en-US" sz="2800" dirty="0">
            <a:solidFill>
              <a:schemeClr val="tx1"/>
            </a:solidFill>
          </a:endParaRPr>
        </a:p>
      </dsp:txBody>
      <dsp:txXfrm>
        <a:off x="1579372" y="0"/>
        <a:ext cx="789686" cy="937895"/>
      </dsp:txXfrm>
    </dsp:sp>
    <dsp:sp modelId="{B062758B-585A-4490-8407-FEF3B1DB90B9}">
      <dsp:nvSpPr>
        <dsp:cNvPr id="4" name="梯形 3"/>
        <dsp:cNvSpPr/>
      </dsp:nvSpPr>
      <dsp:spPr bwMode="white">
        <a:xfrm>
          <a:off x="1184529" y="937895"/>
          <a:ext cx="1579372" cy="937895"/>
        </a:xfrm>
        <a:prstGeom prst="trapezoid">
          <a:avLst>
            <a:gd name="adj" fmla="val 42098"/>
          </a:avLst>
        </a:prstGeom>
      </dsp:spPr>
      <dsp:style>
        <a:lnRef idx="2">
          <a:schemeClr val="lt1"/>
        </a:lnRef>
        <a:fillRef idx="1">
          <a:schemeClr val="accent3"/>
        </a:fillRef>
        <a:effectRef idx="0">
          <a:scrgbClr r="0" g="0" b="0"/>
        </a:effectRef>
        <a:fontRef idx="minor">
          <a:schemeClr val="lt1"/>
        </a:fontRef>
      </dsp:style>
      <dsp:txBody>
        <a:bodyPr vert="horz" wrap="square" lIns="17780" tIns="17780" rIns="1778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400" dirty="0">
              <a:solidFill>
                <a:schemeClr val="tx1"/>
              </a:solidFill>
            </a:rPr>
            <a:t>优享层</a:t>
          </a:r>
          <a:endParaRPr>
            <a:solidFill>
              <a:schemeClr val="tx1"/>
            </a:solidFill>
          </a:endParaRPr>
        </a:p>
      </dsp:txBody>
      <dsp:txXfrm>
        <a:off x="1184529" y="937895"/>
        <a:ext cx="1579372" cy="937895"/>
      </dsp:txXfrm>
    </dsp:sp>
    <dsp:sp modelId="{AE47EC99-AA7D-49C9-9766-3A6F6CE5D247}">
      <dsp:nvSpPr>
        <dsp:cNvPr id="5" name="梯形 4"/>
        <dsp:cNvSpPr/>
      </dsp:nvSpPr>
      <dsp:spPr bwMode="white">
        <a:xfrm>
          <a:off x="789686" y="1875790"/>
          <a:ext cx="2369058" cy="937895"/>
        </a:xfrm>
        <a:prstGeom prst="trapezoid">
          <a:avLst>
            <a:gd name="adj" fmla="val 42098"/>
          </a:avLst>
        </a:prstGeom>
      </dsp:spPr>
      <dsp:style>
        <a:lnRef idx="2">
          <a:schemeClr val="lt1"/>
        </a:lnRef>
        <a:fillRef idx="1">
          <a:schemeClr val="accent4"/>
        </a:fillRef>
        <a:effectRef idx="0">
          <a:scrgbClr r="0" g="0" b="0"/>
        </a:effectRef>
        <a:fontRef idx="minor">
          <a:schemeClr val="lt1"/>
        </a:fontRef>
      </dsp:style>
      <dsp:txBody>
        <a:bodyPr vert="horz" wrap="square" lIns="17780" tIns="17780" rIns="1778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sz="1400" dirty="0">
              <a:solidFill>
                <a:schemeClr val="tx1"/>
              </a:solidFill>
            </a:rPr>
            <a:t>价值层</a:t>
          </a:r>
          <a:endParaRPr>
            <a:solidFill>
              <a:schemeClr val="tx1"/>
            </a:solidFill>
          </a:endParaRPr>
        </a:p>
      </dsp:txBody>
      <dsp:txXfrm>
        <a:off x="789686" y="1875790"/>
        <a:ext cx="2369058" cy="937895"/>
      </dsp:txXfrm>
    </dsp:sp>
    <dsp:sp modelId="{545DCBAE-BCC5-44F4-94C4-B27F8865F173}">
      <dsp:nvSpPr>
        <dsp:cNvPr id="6" name="梯形 5"/>
        <dsp:cNvSpPr/>
      </dsp:nvSpPr>
      <dsp:spPr bwMode="white">
        <a:xfrm>
          <a:off x="394843" y="2813685"/>
          <a:ext cx="3158744" cy="937895"/>
        </a:xfrm>
        <a:prstGeom prst="trapezoid">
          <a:avLst>
            <a:gd name="adj" fmla="val 42098"/>
          </a:avLst>
        </a:prstGeom>
      </dsp:spPr>
      <dsp:style>
        <a:lnRef idx="2">
          <a:schemeClr val="lt1"/>
        </a:lnRef>
        <a:fillRef idx="1">
          <a:schemeClr val="accent5"/>
        </a:fillRef>
        <a:effectRef idx="0">
          <a:scrgbClr r="0" g="0" b="0"/>
        </a:effectRef>
        <a:fontRef idx="minor">
          <a:schemeClr val="lt1"/>
        </a:fontRef>
      </dsp:style>
      <dsp:txBody>
        <a:bodyPr vert="horz" wrap="square" lIns="17780" tIns="17780" rIns="1778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sz="1400" dirty="0">
              <a:solidFill>
                <a:schemeClr val="tx1"/>
              </a:solidFill>
            </a:rPr>
            <a:t>重引导</a:t>
          </a:r>
          <a:endParaRPr>
            <a:solidFill>
              <a:schemeClr val="tx1"/>
            </a:solidFill>
          </a:endParaRPr>
        </a:p>
      </dsp:txBody>
      <dsp:txXfrm>
        <a:off x="394843" y="2813685"/>
        <a:ext cx="3158744" cy="937895"/>
      </dsp:txXfrm>
    </dsp:sp>
    <dsp:sp modelId="{D03F4772-DC2E-4E78-B803-5F468994C348}">
      <dsp:nvSpPr>
        <dsp:cNvPr id="7" name="梯形 6"/>
        <dsp:cNvSpPr/>
      </dsp:nvSpPr>
      <dsp:spPr bwMode="white">
        <a:xfrm>
          <a:off x="0" y="3751580"/>
          <a:ext cx="3948430" cy="937895"/>
        </a:xfrm>
        <a:prstGeom prst="trapezoid">
          <a:avLst>
            <a:gd name="adj" fmla="val 42098"/>
          </a:avLst>
        </a:prstGeom>
      </dsp:spPr>
      <dsp:style>
        <a:lnRef idx="2">
          <a:schemeClr val="lt1"/>
        </a:lnRef>
        <a:fillRef idx="1">
          <a:schemeClr val="accent6"/>
        </a:fillRef>
        <a:effectRef idx="0">
          <a:scrgbClr r="0" g="0" b="0"/>
        </a:effectRef>
        <a:fontRef idx="minor">
          <a:schemeClr val="lt1"/>
        </a:fontRef>
      </dsp:style>
      <dsp:txBody>
        <a:bodyPr vert="horz" wrap="square" lIns="17780" tIns="17780" rIns="1778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sz="1400" dirty="0">
              <a:solidFill>
                <a:schemeClr val="tx1"/>
              </a:solidFill>
            </a:rPr>
            <a:t>低门槛</a:t>
          </a:r>
          <a:endParaRPr>
            <a:solidFill>
              <a:schemeClr val="tx1"/>
            </a:solidFill>
          </a:endParaRPr>
        </a:p>
      </dsp:txBody>
      <dsp:txXfrm>
        <a:off x="0" y="3751580"/>
        <a:ext cx="3948430" cy="937895"/>
      </dsp:txXfrm>
    </dsp:sp>
  </dsp:spTree>
</dsp:drawing>
</file>

<file path=ppt/diagrams/layout1.xml><?xml version="1.0" encoding="utf-8"?>
<dgm:layoutDef xmlns:dgm="http://schemas.openxmlformats.org/drawingml/2006/diagram" xmlns:a="http://schemas.openxmlformats.org/drawingml/2006/main" uniqueId="urn:microsoft.com/office/officeart/2005/8/layout/pyramid1#2">
  <dgm:title val=""/>
  <dgm:desc val=""/>
  <dgm:catLst>
    <dgm:cat type="pyramid" pri="1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pyraLvlNode" val="level"/>
          <dgm:param type="pyraAcctTxNode" val="acctTx"/>
          <dgm:param type="pyraAcctBkgdNode" val="acctBkgd"/>
          <dgm:param type="linDir" val="fromB"/>
          <dgm:param type="txDir" val="fromT"/>
          <dgm:param type="pyraAcctPos" val="aft"/>
          <dgm:param type="pyraAcctTxMar" val="step"/>
        </dgm:alg>
      </dgm:if>
      <dgm:else name="Name3">
        <dgm:alg type="pyra">
          <dgm:param type="pyraLvlNode" val="level"/>
          <dgm:param type="pyraAcctTxNode" val="acctTx"/>
          <dgm:param type="pyraAcctBkgdNode" val="acctBkgd"/>
          <dgm:param type="linDir" val="fromB"/>
          <dgm:param type="txDir" val="fromT"/>
          <dgm:param type="pyraAcctPos" val="bef"/>
          <dgm:param type="pyraAcctTxMar" val="step"/>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7">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999EEE-3E5A-A947-A29B-6AEBF1142069}"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63D72D-2ED6-B046-86CF-D42ED2948FE5}"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963D72D-2ED6-B046-86CF-D42ED2948FE5}"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e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cSld name="1_比较">
    <p:spTree>
      <p:nvGrpSpPr>
        <p:cNvPr id="1" name=""/>
        <p:cNvGrpSpPr/>
        <p:nvPr/>
      </p:nvGrpSpPr>
      <p:grpSpPr>
        <a:xfrm>
          <a:off x="0" y="0"/>
          <a:ext cx="0" cy="0"/>
          <a:chOff x="0" y="0"/>
          <a:chExt cx="0" cy="0"/>
        </a:xfrm>
      </p:grpSpPr>
      <p:pic>
        <p:nvPicPr>
          <p:cNvPr id="24" name="图片 23" descr="pp21212t文件-10"/>
          <p:cNvPicPr>
            <a:picLocks noChangeAspect="1"/>
          </p:cNvPicPr>
          <p:nvPr userDrawn="1"/>
        </p:nvPicPr>
        <p:blipFill>
          <a:blip r:embed="rId2"/>
          <a:stretch>
            <a:fillRect/>
          </a:stretch>
        </p:blipFill>
        <p:spPr>
          <a:xfrm>
            <a:off x="0" y="0"/>
            <a:ext cx="12192000" cy="6857365"/>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pic>
        <p:nvPicPr>
          <p:cNvPr id="10" name="图片 9" descr="pp21212t文件-07"/>
          <p:cNvPicPr>
            <a:picLocks noChangeAspect="1"/>
          </p:cNvPicPr>
          <p:nvPr userDrawn="1"/>
        </p:nvPicPr>
        <p:blipFill>
          <a:blip r:embed="rId2"/>
          <a:stretch>
            <a:fillRect/>
          </a:stretch>
        </p:blipFill>
        <p:spPr>
          <a:xfrm>
            <a:off x="0" y="0"/>
            <a:ext cx="12192000" cy="6857365"/>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1_节标题">
    <p:spTree>
      <p:nvGrpSpPr>
        <p:cNvPr id="1" name=""/>
        <p:cNvGrpSpPr/>
        <p:nvPr/>
      </p:nvGrpSpPr>
      <p:grpSpPr>
        <a:xfrm>
          <a:off x="0" y="0"/>
          <a:ext cx="0" cy="0"/>
          <a:chOff x="0" y="0"/>
          <a:chExt cx="0" cy="0"/>
        </a:xfrm>
      </p:grpSpPr>
      <p:pic>
        <p:nvPicPr>
          <p:cNvPr id="10" name="图片 9" descr="ppt文件2-03"/>
          <p:cNvPicPr>
            <a:picLocks noChangeAspect="1"/>
          </p:cNvPicPr>
          <p:nvPr userDrawn="1"/>
        </p:nvPicPr>
        <p:blipFill>
          <a:blip r:embed="rId2"/>
          <a:stretch>
            <a:fillRect/>
          </a:stretch>
        </p:blipFill>
        <p:spPr>
          <a:xfrm>
            <a:off x="1270" y="0"/>
            <a:ext cx="12189460" cy="685800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cSld name="1_两栏内容">
    <p:spTree>
      <p:nvGrpSpPr>
        <p:cNvPr id="1" name=""/>
        <p:cNvGrpSpPr/>
        <p:nvPr/>
      </p:nvGrpSpPr>
      <p:grpSpPr>
        <a:xfrm>
          <a:off x="0" y="0"/>
          <a:ext cx="0" cy="0"/>
          <a:chOff x="0" y="0"/>
          <a:chExt cx="0" cy="0"/>
        </a:xfrm>
      </p:grpSpPr>
      <p:pic>
        <p:nvPicPr>
          <p:cNvPr id="20" name="图片 19" descr="pp21212t文件-10"/>
          <p:cNvPicPr>
            <a:picLocks noChangeAspect="1"/>
          </p:cNvPicPr>
          <p:nvPr userDrawn="1"/>
        </p:nvPicPr>
        <p:blipFill>
          <a:blip r:embed="rId2"/>
          <a:stretch>
            <a:fillRect/>
          </a:stretch>
        </p:blipFill>
        <p:spPr>
          <a:xfrm>
            <a:off x="0" y="0"/>
            <a:ext cx="12192000" cy="6857365"/>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1_仅标题">
    <p:spTree>
      <p:nvGrpSpPr>
        <p:cNvPr id="1" name=""/>
        <p:cNvGrpSpPr/>
        <p:nvPr/>
      </p:nvGrpSpPr>
      <p:grpSpPr>
        <a:xfrm>
          <a:off x="0" y="0"/>
          <a:ext cx="0" cy="0"/>
          <a:chOff x="0" y="0"/>
          <a:chExt cx="0" cy="0"/>
        </a:xfrm>
      </p:grpSpPr>
      <p:pic>
        <p:nvPicPr>
          <p:cNvPr id="15" name="图片 14" descr="pp21212t文件-12"/>
          <p:cNvPicPr>
            <a:picLocks noChangeAspect="1"/>
          </p:cNvPicPr>
          <p:nvPr userDrawn="1"/>
        </p:nvPicPr>
        <p:blipFill>
          <a:blip r:embed="rId2"/>
          <a:stretch>
            <a:fillRect/>
          </a:stretch>
        </p:blipFill>
        <p:spPr>
          <a:xfrm>
            <a:off x="1270" y="0"/>
            <a:ext cx="12189460" cy="68580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endParaRPr kumimoji="1" lang="zh-CN" altLang="en-US"/>
          </a:p>
        </p:txBody>
      </p:sp>
      <p:sp>
        <p:nvSpPr>
          <p:cNvPr id="4" name="日期占位符 3"/>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日期占位符 4"/>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7" name="日期占位符 6"/>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cSld name="1_比较">
    <p:spTree>
      <p:nvGrpSpPr>
        <p:cNvPr id="1" name=""/>
        <p:cNvGrpSpPr/>
        <p:nvPr/>
      </p:nvGrpSpPr>
      <p:grpSpPr>
        <a:xfrm>
          <a:off x="0" y="0"/>
          <a:ext cx="0" cy="0"/>
          <a:chOff x="0" y="0"/>
          <a:chExt cx="0" cy="0"/>
        </a:xfrm>
      </p:grpSpPr>
      <p:pic>
        <p:nvPicPr>
          <p:cNvPr id="24" name="图片 23" descr="pp21212t文件-10"/>
          <p:cNvPicPr>
            <a:picLocks noChangeAspect="1"/>
          </p:cNvPicPr>
          <p:nvPr userDrawn="1"/>
        </p:nvPicPr>
        <p:blipFill>
          <a:blip r:embed="rId2"/>
          <a:stretch>
            <a:fillRect/>
          </a:stretch>
        </p:blipFill>
        <p:spPr>
          <a:xfrm>
            <a:off x="0" y="0"/>
            <a:ext cx="12192000" cy="6857365"/>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pic>
        <p:nvPicPr>
          <p:cNvPr id="10" name="图片 9" descr="pp21212t文件-07"/>
          <p:cNvPicPr>
            <a:picLocks noChangeAspect="1"/>
          </p:cNvPicPr>
          <p:nvPr userDrawn="1"/>
        </p:nvPicPr>
        <p:blipFill>
          <a:blip r:embed="rId2"/>
          <a:stretch>
            <a:fillRect/>
          </a:stretch>
        </p:blipFill>
        <p:spPr>
          <a:xfrm>
            <a:off x="0" y="0"/>
            <a:ext cx="12192000" cy="685736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endParaRPr kumimoji="1" lang="zh-CN" altLang="en-US"/>
          </a:p>
        </p:txBody>
      </p:sp>
      <p:sp>
        <p:nvSpPr>
          <p:cNvPr id="4" name="日期占位符 3"/>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cSld name="1_节标题">
    <p:spTree>
      <p:nvGrpSpPr>
        <p:cNvPr id="1" name=""/>
        <p:cNvGrpSpPr/>
        <p:nvPr/>
      </p:nvGrpSpPr>
      <p:grpSpPr>
        <a:xfrm>
          <a:off x="0" y="0"/>
          <a:ext cx="0" cy="0"/>
          <a:chOff x="0" y="0"/>
          <a:chExt cx="0" cy="0"/>
        </a:xfrm>
      </p:grpSpPr>
      <p:pic>
        <p:nvPicPr>
          <p:cNvPr id="10" name="图片 9" descr="ppt文件2-03"/>
          <p:cNvPicPr>
            <a:picLocks noChangeAspect="1"/>
          </p:cNvPicPr>
          <p:nvPr userDrawn="1"/>
        </p:nvPicPr>
        <p:blipFill>
          <a:blip r:embed="rId2"/>
          <a:stretch>
            <a:fillRect/>
          </a:stretch>
        </p:blipFill>
        <p:spPr>
          <a:xfrm>
            <a:off x="1270" y="0"/>
            <a:ext cx="12189460" cy="6858000"/>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cSld name="1_两栏内容">
    <p:spTree>
      <p:nvGrpSpPr>
        <p:cNvPr id="1" name=""/>
        <p:cNvGrpSpPr/>
        <p:nvPr/>
      </p:nvGrpSpPr>
      <p:grpSpPr>
        <a:xfrm>
          <a:off x="0" y="0"/>
          <a:ext cx="0" cy="0"/>
          <a:chOff x="0" y="0"/>
          <a:chExt cx="0" cy="0"/>
        </a:xfrm>
      </p:grpSpPr>
      <p:pic>
        <p:nvPicPr>
          <p:cNvPr id="20" name="图片 19" descr="pp21212t文件-10"/>
          <p:cNvPicPr>
            <a:picLocks noChangeAspect="1"/>
          </p:cNvPicPr>
          <p:nvPr userDrawn="1"/>
        </p:nvPicPr>
        <p:blipFill>
          <a:blip r:embed="rId2"/>
          <a:stretch>
            <a:fillRect/>
          </a:stretch>
        </p:blipFill>
        <p:spPr>
          <a:xfrm>
            <a:off x="0" y="0"/>
            <a:ext cx="12192000" cy="6857365"/>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cSld name="1_仅标题">
    <p:spTree>
      <p:nvGrpSpPr>
        <p:cNvPr id="1" name=""/>
        <p:cNvGrpSpPr/>
        <p:nvPr/>
      </p:nvGrpSpPr>
      <p:grpSpPr>
        <a:xfrm>
          <a:off x="0" y="0"/>
          <a:ext cx="0" cy="0"/>
          <a:chOff x="0" y="0"/>
          <a:chExt cx="0" cy="0"/>
        </a:xfrm>
      </p:grpSpPr>
      <p:pic>
        <p:nvPicPr>
          <p:cNvPr id="15" name="图片 14" descr="pp21212t文件-12"/>
          <p:cNvPicPr>
            <a:picLocks noChangeAspect="1"/>
          </p:cNvPicPr>
          <p:nvPr userDrawn="1"/>
        </p:nvPicPr>
        <p:blipFill>
          <a:blip r:embed="rId2"/>
          <a:stretch>
            <a:fillRect/>
          </a:stretch>
        </p:blipFill>
        <p:spPr>
          <a:xfrm>
            <a:off x="1270" y="0"/>
            <a:ext cx="12189460"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日期占位符 4"/>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7" name="日期占位符 6"/>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9" Type="http://schemas.openxmlformats.org/officeDocument/2006/relationships/slideLayout" Target="../slideLayouts/slideLayout25.xml"/><Relationship Id="rId10" Type="http://schemas.openxmlformats.org/officeDocument/2006/relationships/slideLayout" Target="../slideLayouts/slideLayout26.xml"/><Relationship Id="rId11" Type="http://schemas.openxmlformats.org/officeDocument/2006/relationships/slideLayout" Target="../slideLayouts/slideLayout27.xml"/><Relationship Id="rId12" Type="http://schemas.openxmlformats.org/officeDocument/2006/relationships/slideLayout" Target="../slideLayouts/slideLayout28.xml"/><Relationship Id="rId13" Type="http://schemas.openxmlformats.org/officeDocument/2006/relationships/slideLayout" Target="../slideLayouts/slideLayout29.xml"/><Relationship Id="rId14" Type="http://schemas.openxmlformats.org/officeDocument/2006/relationships/slideLayout" Target="../slideLayouts/slideLayout30.xml"/><Relationship Id="rId15" Type="http://schemas.openxmlformats.org/officeDocument/2006/relationships/slideLayout" Target="../slideLayouts/slideLayout31.xml"/><Relationship Id="rId16" Type="http://schemas.openxmlformats.org/officeDocument/2006/relationships/slideLayout" Target="../slideLayouts/slideLayout32.xml"/><Relationship Id="rId1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B9A096-B39C-FD42-BEF1-E75DF64CFD4E}"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B9A096-B39C-FD42-BEF1-E75DF64CFD4E}"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tags" Target="../tags/tag43.xml"/><Relationship Id="rId2" Type="http://schemas.openxmlformats.org/officeDocument/2006/relationships/image" Target="../media/image52.jpeg"/><Relationship Id="rId3" Type="http://schemas.openxmlformats.org/officeDocument/2006/relationships/tags" Target="../tags/tag44.xml"/><Relationship Id="rId4" Type="http://schemas.openxmlformats.org/officeDocument/2006/relationships/image" Target="../media/image53.jpeg"/><Relationship Id="rId5" Type="http://schemas.openxmlformats.org/officeDocument/2006/relationships/tags" Target="../tags/tag45.xml"/><Relationship Id="rId6" Type="http://schemas.openxmlformats.org/officeDocument/2006/relationships/image" Target="../media/image40.jpeg"/><Relationship Id="rId7" Type="http://schemas.openxmlformats.org/officeDocument/2006/relationships/tags" Target="../tags/tag46.xml"/><Relationship Id="rId8" Type="http://schemas.openxmlformats.org/officeDocument/2006/relationships/tags" Target="../tags/tag47.xml"/><Relationship Id="rId9"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tags" Target="../tags/tag48.xml"/><Relationship Id="rId2" Type="http://schemas.openxmlformats.org/officeDocument/2006/relationships/tags" Target="../tags/tag49.xml"/><Relationship Id="rId3" Type="http://schemas.openxmlformats.org/officeDocument/2006/relationships/image" Target="../media/image54.jpeg"/><Relationship Id="rId4" Type="http://schemas.openxmlformats.org/officeDocument/2006/relationships/image" Target="../media/image55.png"/><Relationship Id="rId5" Type="http://schemas.openxmlformats.org/officeDocument/2006/relationships/tags" Target="../tags/tag50.xml"/><Relationship Id="rId6"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tags" Target="../tags/tag51.xml"/><Relationship Id="rId2"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tags" Target="../tags/tag52.xml"/><Relationship Id="rId2" Type="http://schemas.openxmlformats.org/officeDocument/2006/relationships/tags" Target="../tags/tag53.xml"/><Relationship Id="rId3"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tags" Target="../tags/tag54.xml"/><Relationship Id="rId2"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tags" Target="../tags/tag55.xml"/><Relationship Id="rId2"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tags" Target="../tags/tag56.xml"/><Relationship Id="rId2"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286000"/>
            <a:ext cx="10360152" cy="914400"/>
          </a:xfrm>
          <a:prstGeom prst="rect">
            <a:avLst/>
          </a:prstGeom>
          <a:noFill/>
        </p:spPr>
        <p:txBody>
          <a:bodyPr wrap="none">
            <a:spAutoFit/>
          </a:bodyPr>
          <a:lstStyle/>
          <a:p>
            <a:pPr algn="ctr">
              <a:defRPr sz="4800" b="1">
                <a:solidFill>
                  <a:srgbClr val="0046A0"/>
                </a:solidFill>
                <a:latin typeface="WenQuanYi Zen Hei"/>
              </a:defRPr>
            </a:pPr>
            <a:r>
              <a:rPr>
                <a:latin typeface="WenQuanYi Zen Hei"/>
              </a:rPr>
              <a:t>周三项目汇报</a:t>
            </a:r>
          </a:p>
        </p:txBody>
      </p:sp>
      <p:sp>
        <p:nvSpPr>
          <p:cNvPr id="3" name="TextBox 2"/>
          <p:cNvSpPr txBox="1"/>
          <p:nvPr/>
        </p:nvSpPr>
        <p:spPr>
          <a:xfrm>
            <a:off x="914400" y="3474720"/>
            <a:ext cx="10360152" cy="731520"/>
          </a:xfrm>
          <a:prstGeom prst="rect">
            <a:avLst/>
          </a:prstGeom>
          <a:noFill/>
        </p:spPr>
        <p:txBody>
          <a:bodyPr wrap="none">
            <a:spAutoFit/>
          </a:bodyPr>
          <a:lstStyle/>
          <a:p>
            <a:pPr algn="ctr">
              <a:defRPr sz="2800">
                <a:solidFill>
                  <a:srgbClr val="595959"/>
                </a:solidFill>
                <a:latin typeface="WenQuanYi Zen Hei"/>
              </a:defRPr>
            </a:pPr>
            <a:r>
              <a:rPr>
                <a:latin typeface="WenQuanYi Zen Hei"/>
              </a:rPr>
              <a:t>胜达讯项目团队</a:t>
            </a:r>
          </a:p>
        </p:txBody>
      </p:sp>
    </p:spTree>
  </p:cSld>
  <p:clrMapOvr>
    <a:masterClrMapping/>
  </p:clrMapOvr>
</p:sld>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286000"/>
            <a:ext cx="10360152" cy="914400"/>
          </a:xfrm>
          <a:prstGeom prst="rect">
            <a:avLst/>
          </a:prstGeom>
          <a:noFill/>
        </p:spPr>
        <p:txBody>
          <a:bodyPr wrap="none">
            <a:spAutoFit/>
          </a:bodyPr>
          <a:lstStyle/>
          <a:p>
            <a:pPr algn="ctr">
              <a:defRPr sz="4800" b="1">
                <a:solidFill>
                  <a:srgbClr val="0046A0"/>
                </a:solidFill>
                <a:latin typeface="WenQuanYi Zen Hei"/>
              </a:defRPr>
            </a:pPr>
            <a:r>
              <a:rPr>
                <a:latin typeface="WenQuanYi Zen Hei"/>
              </a:rPr>
              <a:t>周三项目汇报</a:t>
            </a:r>
          </a:p>
        </p:txBody>
      </p:sp>
      <p:sp>
        <p:nvSpPr>
          <p:cNvPr id="3" name="TextBox 2"/>
          <p:cNvSpPr txBox="1"/>
          <p:nvPr/>
        </p:nvSpPr>
        <p:spPr>
          <a:xfrm>
            <a:off x="914400" y="3474720"/>
            <a:ext cx="10360152" cy="731520"/>
          </a:xfrm>
          <a:prstGeom prst="rect">
            <a:avLst/>
          </a:prstGeom>
          <a:noFill/>
        </p:spPr>
        <p:txBody>
          <a:bodyPr wrap="none">
            <a:spAutoFit/>
          </a:bodyPr>
          <a:lstStyle/>
          <a:p>
            <a:pPr algn="ctr">
              <a:defRPr sz="2800">
                <a:solidFill>
                  <a:srgbClr val="595959"/>
                </a:solidFill>
                <a:latin typeface="WenQuanYi Zen Hei"/>
              </a:defRPr>
            </a:pPr>
            <a:r>
              <a:rPr>
                <a:latin typeface="WenQuanYi Zen Hei"/>
              </a:rPr>
              <a:t>胜达讯项目团队</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11274552" cy="640080"/>
          </a:xfrm>
          <a:prstGeom prst="rect">
            <a:avLst/>
          </a:prstGeom>
          <a:noFill/>
        </p:spPr>
        <p:txBody>
          <a:bodyPr wrap="none">
            <a:spAutoFit/>
          </a:bodyPr>
          <a:lstStyle/>
          <a:p>
            <a:pPr>
              <a:defRPr sz="3200" b="1">
                <a:solidFill>
                  <a:srgbClr val="0046A0"/>
                </a:solidFill>
                <a:latin typeface="WenQuanYi Zen Hei"/>
              </a:defRPr>
            </a:pPr>
            <a:r>
              <a:rPr>
                <a:latin typeface="WenQuanYi Zen Hei"/>
              </a:rPr>
              <a:t>五、交付物（续）- 数据分析报告</a:t>
            </a:r>
          </a:p>
        </p:txBody>
      </p:sp>
      <p:sp>
        <p:nvSpPr>
          <p:cNvPr id="3" name="TextBox 2"/>
          <p:cNvSpPr txBox="1"/>
          <p:nvPr/>
        </p:nvSpPr>
        <p:spPr>
          <a:xfrm>
            <a:off x="457200" y="1097280"/>
            <a:ext cx="11274552" cy="5303520"/>
          </a:xfrm>
          <a:prstGeom prst="rect">
            <a:avLst/>
          </a:prstGeom>
          <a:noFill/>
        </p:spPr>
        <p:txBody>
          <a:bodyPr wrap="square">
            <a:spAutoFit/>
          </a:bodyPr>
          <a:lstStyle/>
          <a:p>
            <a:pPr>
              <a:spcAft>
                <a:spcPts val="300"/>
              </a:spcAft>
              <a:defRPr sz="1600" b="1">
                <a:solidFill>
                  <a:srgbClr val="0046A0"/>
                </a:solidFill>
                <a:latin typeface="WenQuanYi Zen Hei"/>
              </a:defRPr>
            </a:pPr>
            <a:r>
              <a:rPr>
                <a:latin typeface="WenQuanYi Zen Hei"/>
              </a:rPr>
              <a:t>4. 数据分析报告</a:t>
            </a:r>
          </a:p>
          <a:p>
            <a:pPr>
              <a:spcAft>
                <a:spcPts val="300"/>
              </a:spcAft>
              <a:defRPr sz="1400">
                <a:latin typeface="WenQuanYi Zen Hei"/>
              </a:defRPr>
            </a:pPr>
          </a:p>
          <a:p>
            <a:pPr>
              <a:spcAft>
                <a:spcPts val="300"/>
              </a:spcAft>
              <a:defRPr sz="1400">
                <a:latin typeface="WenQuanYi Zen Hei"/>
              </a:defRPr>
            </a:pPr>
            <a:r>
              <a:rPr>
                <a:latin typeface="WenQuanYi Zen Hei"/>
              </a:rPr>
              <a:t>系统性能分析：</a:t>
            </a:r>
          </a:p>
          <a:p>
            <a:pPr>
              <a:spcAft>
                <a:spcPts val="300"/>
              </a:spcAft>
              <a:defRPr sz="1400">
                <a:latin typeface="WenQuanYi Zen Hei"/>
              </a:defRPr>
            </a:pPr>
            <a:r>
              <a:rPr>
                <a:latin typeface="WenQuanYi Zen Hei"/>
              </a:rPr>
              <a:t>• 响应时间：平均&lt;500ms，95分位&lt;1s</a:t>
            </a:r>
          </a:p>
          <a:p>
            <a:pPr>
              <a:spcAft>
                <a:spcPts val="300"/>
              </a:spcAft>
              <a:defRPr sz="1400">
                <a:latin typeface="WenQuanYi Zen Hei"/>
              </a:defRPr>
            </a:pPr>
            <a:r>
              <a:rPr>
                <a:latin typeface="WenQuanYi Zen Hei"/>
              </a:rPr>
              <a:t>• 并发能力：支持1000+并发用户</a:t>
            </a:r>
          </a:p>
          <a:p>
            <a:pPr>
              <a:spcAft>
                <a:spcPts val="300"/>
              </a:spcAft>
              <a:defRPr sz="1400">
                <a:latin typeface="WenQuanYi Zen Hei"/>
              </a:defRPr>
            </a:pPr>
            <a:r>
              <a:rPr>
                <a:latin typeface="WenQuanYi Zen Hei"/>
              </a:rPr>
              <a:t>• 资源使用：CPU&lt;60%，内存&lt;70%</a:t>
            </a:r>
          </a:p>
          <a:p>
            <a:pPr>
              <a:spcAft>
                <a:spcPts val="300"/>
              </a:spcAft>
              <a:defRPr sz="1400">
                <a:latin typeface="WenQuanYi Zen Hei"/>
              </a:defRPr>
            </a:pPr>
            <a:r>
              <a:rPr>
                <a:latin typeface="WenQuanYi Zen Hei"/>
              </a:rPr>
              <a:t>• 系统可用性：&gt;99.5%</a:t>
            </a:r>
          </a:p>
          <a:p>
            <a:pPr>
              <a:spcAft>
                <a:spcPts val="300"/>
              </a:spcAft>
              <a:defRPr sz="1400">
                <a:latin typeface="WenQuanYi Zen Hei"/>
              </a:defRPr>
            </a:pPr>
          </a:p>
          <a:p>
            <a:pPr>
              <a:spcAft>
                <a:spcPts val="300"/>
              </a:spcAft>
              <a:defRPr sz="1400">
                <a:latin typeface="WenQuanYi Zen Hei"/>
              </a:defRPr>
            </a:pPr>
            <a:r>
              <a:rPr>
                <a:latin typeface="WenQuanYi Zen Hei"/>
              </a:rPr>
              <a:t>业务数据分析：</a:t>
            </a:r>
          </a:p>
          <a:p>
            <a:pPr>
              <a:spcAft>
                <a:spcPts val="300"/>
              </a:spcAft>
              <a:defRPr sz="1400">
                <a:latin typeface="WenQuanYi Zen Hei"/>
              </a:defRPr>
            </a:pPr>
            <a:r>
              <a:rPr>
                <a:latin typeface="WenQuanYi Zen Hei"/>
              </a:rPr>
              <a:t>• 用户行为分析报告</a:t>
            </a:r>
          </a:p>
          <a:p>
            <a:pPr>
              <a:spcAft>
                <a:spcPts val="300"/>
              </a:spcAft>
              <a:defRPr sz="1400">
                <a:latin typeface="WenQuanYi Zen Hei"/>
              </a:defRPr>
            </a:pPr>
            <a:r>
              <a:rPr>
                <a:latin typeface="WenQuanYi Zen Hei"/>
              </a:rPr>
              <a:t>• 业务流程效率提升30%+</a:t>
            </a:r>
          </a:p>
          <a:p>
            <a:pPr>
              <a:spcAft>
                <a:spcPts val="300"/>
              </a:spcAft>
              <a:defRPr sz="1400">
                <a:latin typeface="WenQuanYi Zen Hei"/>
              </a:defRPr>
            </a:pPr>
            <a:r>
              <a:rPr>
                <a:latin typeface="WenQuanYi Zen Hei"/>
              </a:rPr>
              <a:t>• 系统日均访问量统计</a:t>
            </a:r>
          </a:p>
          <a:p>
            <a:pPr>
              <a:spcAft>
                <a:spcPts val="300"/>
              </a:spcAft>
              <a:defRPr sz="1400">
                <a:latin typeface="WenQuanYi Zen Hei"/>
              </a:defRPr>
            </a:pPr>
            <a:r>
              <a:rPr>
                <a:latin typeface="WenQuanYi Zen Hei"/>
              </a:rPr>
              <a:t>• 核心功能使用率分析</a:t>
            </a:r>
          </a:p>
          <a:p>
            <a:pPr>
              <a:spcAft>
                <a:spcPts val="300"/>
              </a:spcAft>
              <a:defRPr sz="1400">
                <a:latin typeface="WenQuanYi Zen Hei"/>
              </a:defRPr>
            </a:pPr>
          </a:p>
          <a:p>
            <a:pPr>
              <a:spcAft>
                <a:spcPts val="300"/>
              </a:spcAft>
              <a:defRPr sz="1400">
                <a:latin typeface="WenQuanYi Zen Hei"/>
              </a:defRPr>
            </a:pPr>
            <a:r>
              <a:rPr>
                <a:latin typeface="WenQuanYi Zen Hei"/>
              </a:rPr>
              <a:t>质量分析报告：</a:t>
            </a:r>
          </a:p>
          <a:p>
            <a:pPr>
              <a:spcAft>
                <a:spcPts val="300"/>
              </a:spcAft>
              <a:defRPr sz="1400">
                <a:latin typeface="WenQuanYi Zen Hei"/>
              </a:defRPr>
            </a:pPr>
            <a:r>
              <a:rPr>
                <a:latin typeface="WenQuanYi Zen Hei"/>
              </a:rPr>
              <a:t>• Bug统计：已修复98%以上</a:t>
            </a:r>
          </a:p>
          <a:p>
            <a:pPr>
              <a:spcAft>
                <a:spcPts val="300"/>
              </a:spcAft>
              <a:defRPr sz="1400">
                <a:latin typeface="WenQuanYi Zen Hei"/>
              </a:defRPr>
            </a:pPr>
            <a:r>
              <a:rPr>
                <a:latin typeface="WenQuanYi Zen Hei"/>
              </a:rPr>
              <a:t>• 代码质量：代码覆盖率&gt;80%</a:t>
            </a:r>
          </a:p>
          <a:p>
            <a:pPr>
              <a:spcAft>
                <a:spcPts val="300"/>
              </a:spcAft>
              <a:defRPr sz="1400">
                <a:latin typeface="WenQuanYi Zen Hei"/>
              </a:defRPr>
            </a:pPr>
            <a:r>
              <a:rPr>
                <a:latin typeface="WenQuanYi Zen Hei"/>
              </a:rPr>
              <a:t>• 安全扫描：无高危漏洞</a:t>
            </a:r>
          </a:p>
          <a:p>
            <a:pPr>
              <a:spcAft>
                <a:spcPts val="300"/>
              </a:spcAft>
              <a:defRPr sz="1400">
                <a:latin typeface="WenQuanYi Zen Hei"/>
              </a:defRPr>
            </a:pPr>
          </a:p>
          <a:p>
            <a:pPr>
              <a:spcAft>
                <a:spcPts val="300"/>
              </a:spcAft>
              <a:defRPr sz="1400">
                <a:latin typeface="WenQuanYi Zen Hei"/>
              </a:defRPr>
            </a:pPr>
            <a:r>
              <a:rPr>
                <a:latin typeface="WenQuanYi Zen Hei"/>
              </a:rPr>
              <a:t>优化建议：</a:t>
            </a:r>
          </a:p>
          <a:p>
            <a:pPr>
              <a:spcAft>
                <a:spcPts val="300"/>
              </a:spcAft>
              <a:defRPr sz="1400">
                <a:latin typeface="WenQuanYi Zen Hei"/>
              </a:defRPr>
            </a:pPr>
            <a:r>
              <a:rPr>
                <a:latin typeface="WenQuanYi Zen Hei"/>
              </a:rPr>
              <a:t>• 后续功能扩展规划</a:t>
            </a:r>
          </a:p>
          <a:p>
            <a:pPr>
              <a:spcAft>
                <a:spcPts val="300"/>
              </a:spcAft>
              <a:defRPr sz="1400">
                <a:latin typeface="WenQuanYi Zen Hei"/>
              </a:defRPr>
            </a:pPr>
            <a:r>
              <a:rPr>
                <a:latin typeface="WenQuanYi Zen Hei"/>
              </a:rPr>
              <a:t>• 性能持续优化方案</a:t>
            </a:r>
          </a:p>
          <a:p>
            <a:pPr>
              <a:spcAft>
                <a:spcPts val="300"/>
              </a:spcAft>
              <a:defRPr sz="1400">
                <a:latin typeface="WenQuanYi Zen Hei"/>
              </a:defRPr>
            </a:pPr>
            <a:r>
              <a:rPr>
                <a:latin typeface="WenQuanYi Zen Hei"/>
              </a:rPr>
              <a:t>• 用户体验改进建议</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11274552" cy="640080"/>
          </a:xfrm>
          <a:prstGeom prst="rect">
            <a:avLst/>
          </a:prstGeom>
          <a:noFill/>
        </p:spPr>
        <p:txBody>
          <a:bodyPr wrap="none">
            <a:spAutoFit/>
          </a:bodyPr>
          <a:lstStyle/>
          <a:p>
            <a:pPr>
              <a:defRPr sz="3200" b="1">
                <a:solidFill>
                  <a:srgbClr val="0046A0"/>
                </a:solidFill>
                <a:latin typeface="WenQuanYi Zen Hei"/>
              </a:defRPr>
            </a:pPr>
            <a:r>
              <a:rPr>
                <a:latin typeface="WenQuanYi Zen Hei"/>
              </a:rPr>
              <a:t>五、交付物（续）- 数据分析报告</a:t>
            </a:r>
          </a:p>
        </p:txBody>
      </p:sp>
      <p:sp>
        <p:nvSpPr>
          <p:cNvPr id="3" name="TextBox 2"/>
          <p:cNvSpPr txBox="1"/>
          <p:nvPr/>
        </p:nvSpPr>
        <p:spPr>
          <a:xfrm>
            <a:off x="457200" y="1097280"/>
            <a:ext cx="11274552" cy="5303520"/>
          </a:xfrm>
          <a:prstGeom prst="rect">
            <a:avLst/>
          </a:prstGeom>
          <a:noFill/>
        </p:spPr>
        <p:txBody>
          <a:bodyPr wrap="square">
            <a:spAutoFit/>
          </a:bodyPr>
          <a:lstStyle/>
          <a:p>
            <a:pPr>
              <a:spcAft>
                <a:spcPts val="300"/>
              </a:spcAft>
              <a:defRPr sz="1600" b="1">
                <a:solidFill>
                  <a:srgbClr val="0046A0"/>
                </a:solidFill>
                <a:latin typeface="WenQuanYi Zen Hei"/>
              </a:defRPr>
            </a:pPr>
            <a:r>
              <a:rPr>
                <a:latin typeface="WenQuanYi Zen Hei"/>
              </a:rPr>
              <a:t>4. 数据分析报告</a:t>
            </a:r>
          </a:p>
          <a:p>
            <a:pPr>
              <a:spcAft>
                <a:spcPts val="300"/>
              </a:spcAft>
              <a:defRPr sz="1400">
                <a:latin typeface="WenQuanYi Zen Hei"/>
              </a:defRPr>
            </a:pPr>
          </a:p>
          <a:p>
            <a:pPr>
              <a:spcAft>
                <a:spcPts val="300"/>
              </a:spcAft>
              <a:defRPr sz="1400">
                <a:latin typeface="WenQuanYi Zen Hei"/>
              </a:defRPr>
            </a:pPr>
            <a:r>
              <a:rPr>
                <a:latin typeface="WenQuanYi Zen Hei"/>
              </a:rPr>
              <a:t>系统性能分析：</a:t>
            </a:r>
          </a:p>
          <a:p>
            <a:pPr>
              <a:spcAft>
                <a:spcPts val="300"/>
              </a:spcAft>
              <a:defRPr sz="1400">
                <a:latin typeface="WenQuanYi Zen Hei"/>
              </a:defRPr>
            </a:pPr>
            <a:r>
              <a:rPr>
                <a:latin typeface="WenQuanYi Zen Hei"/>
              </a:rPr>
              <a:t>• 响应时间：平均&lt;500ms，95分位&lt;1s</a:t>
            </a:r>
          </a:p>
          <a:p>
            <a:pPr>
              <a:spcAft>
                <a:spcPts val="300"/>
              </a:spcAft>
              <a:defRPr sz="1400">
                <a:latin typeface="WenQuanYi Zen Hei"/>
              </a:defRPr>
            </a:pPr>
            <a:r>
              <a:rPr>
                <a:latin typeface="WenQuanYi Zen Hei"/>
              </a:rPr>
              <a:t>• 并发能力：支持1000+并发用户</a:t>
            </a:r>
          </a:p>
          <a:p>
            <a:pPr>
              <a:spcAft>
                <a:spcPts val="300"/>
              </a:spcAft>
              <a:defRPr sz="1400">
                <a:latin typeface="WenQuanYi Zen Hei"/>
              </a:defRPr>
            </a:pPr>
            <a:r>
              <a:rPr>
                <a:latin typeface="WenQuanYi Zen Hei"/>
              </a:rPr>
              <a:t>• 资源使用：CPU&lt;60%，内存&lt;70%</a:t>
            </a:r>
          </a:p>
          <a:p>
            <a:pPr>
              <a:spcAft>
                <a:spcPts val="300"/>
              </a:spcAft>
              <a:defRPr sz="1400">
                <a:latin typeface="WenQuanYi Zen Hei"/>
              </a:defRPr>
            </a:pPr>
            <a:r>
              <a:rPr>
                <a:latin typeface="WenQuanYi Zen Hei"/>
              </a:rPr>
              <a:t>• 系统可用性：&gt;99.5%</a:t>
            </a:r>
          </a:p>
          <a:p>
            <a:pPr>
              <a:spcAft>
                <a:spcPts val="300"/>
              </a:spcAft>
              <a:defRPr sz="1400">
                <a:latin typeface="WenQuanYi Zen Hei"/>
              </a:defRPr>
            </a:pPr>
          </a:p>
          <a:p>
            <a:pPr>
              <a:spcAft>
                <a:spcPts val="300"/>
              </a:spcAft>
              <a:defRPr sz="1400">
                <a:latin typeface="WenQuanYi Zen Hei"/>
              </a:defRPr>
            </a:pPr>
            <a:r>
              <a:rPr>
                <a:latin typeface="WenQuanYi Zen Hei"/>
              </a:rPr>
              <a:t>业务数据分析：</a:t>
            </a:r>
          </a:p>
          <a:p>
            <a:pPr>
              <a:spcAft>
                <a:spcPts val="300"/>
              </a:spcAft>
              <a:defRPr sz="1400">
                <a:latin typeface="WenQuanYi Zen Hei"/>
              </a:defRPr>
            </a:pPr>
            <a:r>
              <a:rPr>
                <a:latin typeface="WenQuanYi Zen Hei"/>
              </a:rPr>
              <a:t>• 用户行为分析报告</a:t>
            </a:r>
          </a:p>
          <a:p>
            <a:pPr>
              <a:spcAft>
                <a:spcPts val="300"/>
              </a:spcAft>
              <a:defRPr sz="1400">
                <a:latin typeface="WenQuanYi Zen Hei"/>
              </a:defRPr>
            </a:pPr>
            <a:r>
              <a:rPr>
                <a:latin typeface="WenQuanYi Zen Hei"/>
              </a:rPr>
              <a:t>• 业务流程效率提升30%+</a:t>
            </a:r>
          </a:p>
          <a:p>
            <a:pPr>
              <a:spcAft>
                <a:spcPts val="300"/>
              </a:spcAft>
              <a:defRPr sz="1400">
                <a:latin typeface="WenQuanYi Zen Hei"/>
              </a:defRPr>
            </a:pPr>
            <a:r>
              <a:rPr>
                <a:latin typeface="WenQuanYi Zen Hei"/>
              </a:rPr>
              <a:t>• 系统日均访问量统计</a:t>
            </a:r>
          </a:p>
          <a:p>
            <a:pPr>
              <a:spcAft>
                <a:spcPts val="300"/>
              </a:spcAft>
              <a:defRPr sz="1400">
                <a:latin typeface="WenQuanYi Zen Hei"/>
              </a:defRPr>
            </a:pPr>
            <a:r>
              <a:rPr>
                <a:latin typeface="WenQuanYi Zen Hei"/>
              </a:rPr>
              <a:t>• 核心功能使用率分析</a:t>
            </a:r>
          </a:p>
          <a:p>
            <a:pPr>
              <a:spcAft>
                <a:spcPts val="300"/>
              </a:spcAft>
              <a:defRPr sz="1400">
                <a:latin typeface="WenQuanYi Zen Hei"/>
              </a:defRPr>
            </a:pPr>
          </a:p>
          <a:p>
            <a:pPr>
              <a:spcAft>
                <a:spcPts val="300"/>
              </a:spcAft>
              <a:defRPr sz="1400">
                <a:latin typeface="WenQuanYi Zen Hei"/>
              </a:defRPr>
            </a:pPr>
            <a:r>
              <a:rPr>
                <a:latin typeface="WenQuanYi Zen Hei"/>
              </a:rPr>
              <a:t>质量分析报告：</a:t>
            </a:r>
          </a:p>
          <a:p>
            <a:pPr>
              <a:spcAft>
                <a:spcPts val="300"/>
              </a:spcAft>
              <a:defRPr sz="1400">
                <a:latin typeface="WenQuanYi Zen Hei"/>
              </a:defRPr>
            </a:pPr>
            <a:r>
              <a:rPr>
                <a:latin typeface="WenQuanYi Zen Hei"/>
              </a:rPr>
              <a:t>• Bug统计：已修复98%以上</a:t>
            </a:r>
          </a:p>
          <a:p>
            <a:pPr>
              <a:spcAft>
                <a:spcPts val="300"/>
              </a:spcAft>
              <a:defRPr sz="1400">
                <a:latin typeface="WenQuanYi Zen Hei"/>
              </a:defRPr>
            </a:pPr>
            <a:r>
              <a:rPr>
                <a:latin typeface="WenQuanYi Zen Hei"/>
              </a:rPr>
              <a:t>• 代码质量：代码覆盖率&gt;80%</a:t>
            </a:r>
          </a:p>
          <a:p>
            <a:pPr>
              <a:spcAft>
                <a:spcPts val="300"/>
              </a:spcAft>
              <a:defRPr sz="1400">
                <a:latin typeface="WenQuanYi Zen Hei"/>
              </a:defRPr>
            </a:pPr>
            <a:r>
              <a:rPr>
                <a:latin typeface="WenQuanYi Zen Hei"/>
              </a:rPr>
              <a:t>• 安全扫描：无高危漏洞</a:t>
            </a:r>
          </a:p>
          <a:p>
            <a:pPr>
              <a:spcAft>
                <a:spcPts val="300"/>
              </a:spcAft>
              <a:defRPr sz="1400">
                <a:latin typeface="WenQuanYi Zen Hei"/>
              </a:defRPr>
            </a:pPr>
          </a:p>
          <a:p>
            <a:pPr>
              <a:spcAft>
                <a:spcPts val="300"/>
              </a:spcAft>
              <a:defRPr sz="1400">
                <a:latin typeface="WenQuanYi Zen Hei"/>
              </a:defRPr>
            </a:pPr>
            <a:r>
              <a:rPr>
                <a:latin typeface="WenQuanYi Zen Hei"/>
              </a:rPr>
              <a:t>优化建议：</a:t>
            </a:r>
          </a:p>
          <a:p>
            <a:pPr>
              <a:spcAft>
                <a:spcPts val="300"/>
              </a:spcAft>
              <a:defRPr sz="1400">
                <a:latin typeface="WenQuanYi Zen Hei"/>
              </a:defRPr>
            </a:pPr>
            <a:r>
              <a:rPr>
                <a:latin typeface="WenQuanYi Zen Hei"/>
              </a:rPr>
              <a:t>• 后续功能扩展规划</a:t>
            </a:r>
          </a:p>
          <a:p>
            <a:pPr>
              <a:spcAft>
                <a:spcPts val="300"/>
              </a:spcAft>
              <a:defRPr sz="1400">
                <a:latin typeface="WenQuanYi Zen Hei"/>
              </a:defRPr>
            </a:pPr>
            <a:r>
              <a:rPr>
                <a:latin typeface="WenQuanYi Zen Hei"/>
              </a:rPr>
              <a:t>• 性能持续优化方案</a:t>
            </a:r>
          </a:p>
          <a:p>
            <a:pPr>
              <a:spcAft>
                <a:spcPts val="300"/>
              </a:spcAft>
              <a:defRPr sz="1400">
                <a:latin typeface="WenQuanYi Zen Hei"/>
              </a:defRPr>
            </a:pPr>
            <a:r>
              <a:rPr>
                <a:latin typeface="WenQuanYi Zen Hei"/>
              </a:rPr>
              <a:t>• 用户体验改进建议</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11274552" cy="640080"/>
          </a:xfrm>
          <a:prstGeom prst="rect">
            <a:avLst/>
          </a:prstGeom>
          <a:noFill/>
        </p:spPr>
        <p:txBody>
          <a:bodyPr wrap="none">
            <a:spAutoFit/>
          </a:bodyPr>
          <a:lstStyle/>
          <a:p>
            <a:pPr>
              <a:defRPr sz="3200" b="1">
                <a:solidFill>
                  <a:srgbClr val="0046A0"/>
                </a:solidFill>
                <a:latin typeface="WenQuanYi Zen Hei"/>
              </a:defRPr>
            </a:pPr>
            <a:r>
              <a:rPr>
                <a:latin typeface="WenQuanYi Zen Hei"/>
              </a:rPr>
              <a:t>六、项目验收</a:t>
            </a:r>
          </a:p>
        </p:txBody>
      </p:sp>
      <p:sp>
        <p:nvSpPr>
          <p:cNvPr id="3" name="TextBox 2"/>
          <p:cNvSpPr txBox="1"/>
          <p:nvPr/>
        </p:nvSpPr>
        <p:spPr>
          <a:xfrm>
            <a:off x="457200" y="1097280"/>
            <a:ext cx="11274552" cy="5303520"/>
          </a:xfrm>
          <a:prstGeom prst="rect">
            <a:avLst/>
          </a:prstGeom>
          <a:noFill/>
        </p:spPr>
        <p:txBody>
          <a:bodyPr wrap="square">
            <a:spAutoFit/>
          </a:bodyPr>
          <a:lstStyle/>
          <a:p>
            <a:pPr>
              <a:spcAft>
                <a:spcPts val="300"/>
              </a:spcAft>
              <a:defRPr sz="1400">
                <a:latin typeface="WenQuanYi Zen Hei"/>
              </a:defRPr>
            </a:pPr>
            <a:r>
              <a:rPr>
                <a:latin typeface="WenQuanYi Zen Hei"/>
              </a:rPr>
              <a:t>验收准备工作</a:t>
            </a:r>
          </a:p>
          <a:p>
            <a:pPr>
              <a:spcAft>
                <a:spcPts val="300"/>
              </a:spcAft>
              <a:defRPr sz="1400">
                <a:latin typeface="WenQuanYi Zen Hei"/>
              </a:defRPr>
            </a:pPr>
          </a:p>
          <a:p>
            <a:pPr>
              <a:spcAft>
                <a:spcPts val="300"/>
              </a:spcAft>
              <a:defRPr sz="1600" b="1">
                <a:solidFill>
                  <a:srgbClr val="0046A0"/>
                </a:solidFill>
                <a:latin typeface="WenQuanYi Zen Hei"/>
              </a:defRPr>
            </a:pPr>
            <a:r>
              <a:rPr>
                <a:latin typeface="WenQuanYi Zen Hei"/>
              </a:rPr>
              <a:t>1. 验收文档准备</a:t>
            </a:r>
          </a:p>
          <a:p>
            <a:pPr>
              <a:spcAft>
                <a:spcPts val="300"/>
              </a:spcAft>
              <a:defRPr sz="1400">
                <a:latin typeface="WenQuanYi Zen Hei"/>
              </a:defRPr>
            </a:pPr>
            <a:r>
              <a:rPr>
                <a:latin typeface="WenQuanYi Zen Hei"/>
              </a:rPr>
              <a:t>• 项目验收申请报告</a:t>
            </a:r>
          </a:p>
          <a:p>
            <a:pPr>
              <a:spcAft>
                <a:spcPts val="300"/>
              </a:spcAft>
              <a:defRPr sz="1400">
                <a:latin typeface="WenQuanYi Zen Hei"/>
              </a:defRPr>
            </a:pPr>
            <a:r>
              <a:rPr>
                <a:latin typeface="WenQuanYi Zen Hei"/>
              </a:rPr>
              <a:t>• 项目总结报告</a:t>
            </a:r>
          </a:p>
          <a:p>
            <a:pPr>
              <a:spcAft>
                <a:spcPts val="300"/>
              </a:spcAft>
              <a:defRPr sz="1400">
                <a:latin typeface="WenQuanYi Zen Hei"/>
              </a:defRPr>
            </a:pPr>
            <a:r>
              <a:rPr>
                <a:latin typeface="WenQuanYi Zen Hei"/>
              </a:rPr>
              <a:t>• 系统测试报告汇总</a:t>
            </a:r>
          </a:p>
          <a:p>
            <a:pPr>
              <a:spcAft>
                <a:spcPts val="300"/>
              </a:spcAft>
              <a:defRPr sz="1400">
                <a:latin typeface="WenQuanYi Zen Hei"/>
              </a:defRPr>
            </a:pPr>
            <a:r>
              <a:rPr>
                <a:latin typeface="WenQuanYi Zen Hei"/>
              </a:rPr>
              <a:t>• 用户验收测试（UAT）报告</a:t>
            </a:r>
          </a:p>
          <a:p>
            <a:pPr>
              <a:spcAft>
                <a:spcPts val="300"/>
              </a:spcAft>
              <a:defRPr sz="1400">
                <a:latin typeface="WenQuanYi Zen Hei"/>
              </a:defRPr>
            </a:pPr>
            <a:r>
              <a:rPr>
                <a:latin typeface="WenQuanYi Zen Hei"/>
              </a:rPr>
              <a:t>• 项目变更记录清单</a:t>
            </a:r>
          </a:p>
          <a:p>
            <a:pPr>
              <a:spcAft>
                <a:spcPts val="300"/>
              </a:spcAft>
              <a:defRPr sz="1400">
                <a:latin typeface="WenQuanYi Zen Hei"/>
              </a:defRPr>
            </a:pPr>
            <a:r>
              <a:rPr>
                <a:latin typeface="WenQuanYi Zen Hei"/>
              </a:rPr>
              <a:t>• 问题跟踪与解决记录</a:t>
            </a:r>
          </a:p>
          <a:p>
            <a:pPr>
              <a:spcAft>
                <a:spcPts val="300"/>
              </a:spcAft>
              <a:defRPr sz="1400">
                <a:latin typeface="WenQuanYi Zen Hei"/>
              </a:defRPr>
            </a:pPr>
          </a:p>
          <a:p>
            <a:pPr>
              <a:spcAft>
                <a:spcPts val="300"/>
              </a:spcAft>
              <a:defRPr sz="1600" b="1">
                <a:solidFill>
                  <a:srgbClr val="0046A0"/>
                </a:solidFill>
                <a:latin typeface="WenQuanYi Zen Hei"/>
              </a:defRPr>
            </a:pPr>
            <a:r>
              <a:rPr>
                <a:latin typeface="WenQuanYi Zen Hei"/>
              </a:rPr>
              <a:t>2. 验收环境准备</a:t>
            </a:r>
          </a:p>
          <a:p>
            <a:pPr>
              <a:spcAft>
                <a:spcPts val="300"/>
              </a:spcAft>
              <a:defRPr sz="1400">
                <a:latin typeface="WenQuanYi Zen Hei"/>
              </a:defRPr>
            </a:pPr>
            <a:r>
              <a:rPr>
                <a:latin typeface="WenQuanYi Zen Hei"/>
              </a:rPr>
              <a:t>• 验收测试环境搭建完成</a:t>
            </a:r>
          </a:p>
          <a:p>
            <a:pPr>
              <a:spcAft>
                <a:spcPts val="300"/>
              </a:spcAft>
              <a:defRPr sz="1400">
                <a:latin typeface="WenQuanYi Zen Hei"/>
              </a:defRPr>
            </a:pPr>
            <a:r>
              <a:rPr>
                <a:latin typeface="WenQuanYi Zen Hei"/>
              </a:rPr>
              <a:t>• 验收数据准备与脱敏</a:t>
            </a:r>
          </a:p>
          <a:p>
            <a:pPr>
              <a:spcAft>
                <a:spcPts val="300"/>
              </a:spcAft>
              <a:defRPr sz="1400">
                <a:latin typeface="WenQuanYi Zen Hei"/>
              </a:defRPr>
            </a:pPr>
            <a:r>
              <a:rPr>
                <a:latin typeface="WenQuanYi Zen Hei"/>
              </a:rPr>
              <a:t>• 验收演示脚本编写</a:t>
            </a:r>
          </a:p>
          <a:p>
            <a:pPr>
              <a:spcAft>
                <a:spcPts val="300"/>
              </a:spcAft>
              <a:defRPr sz="1400">
                <a:latin typeface="WenQuanYi Zen Hei"/>
              </a:defRPr>
            </a:pPr>
            <a:r>
              <a:rPr>
                <a:latin typeface="WenQuanYi Zen Hei"/>
              </a:rPr>
              <a:t>• 验收团队人员组织</a:t>
            </a:r>
          </a:p>
          <a:p>
            <a:pPr>
              <a:spcAft>
                <a:spcPts val="300"/>
              </a:spcAft>
              <a:defRPr sz="1400">
                <a:latin typeface="WenQuanYi Zen Hei"/>
              </a:defRPr>
            </a:pPr>
          </a:p>
          <a:p>
            <a:pPr>
              <a:spcAft>
                <a:spcPts val="300"/>
              </a:spcAft>
              <a:defRPr sz="1600" b="1">
                <a:solidFill>
                  <a:srgbClr val="0046A0"/>
                </a:solidFill>
                <a:latin typeface="WenQuanYi Zen Hei"/>
              </a:defRPr>
            </a:pPr>
            <a:r>
              <a:rPr>
                <a:latin typeface="WenQuanYi Zen Hei"/>
              </a:rPr>
              <a:t>3. 验收标准</a:t>
            </a:r>
          </a:p>
          <a:p>
            <a:pPr>
              <a:spcAft>
                <a:spcPts val="300"/>
              </a:spcAft>
              <a:defRPr sz="1400">
                <a:latin typeface="WenQuanYi Zen Hei"/>
              </a:defRPr>
            </a:pPr>
            <a:r>
              <a:rPr>
                <a:latin typeface="WenQuanYi Zen Hei"/>
              </a:rPr>
              <a:t>• 功能完整性达标（100%）</a:t>
            </a:r>
          </a:p>
          <a:p>
            <a:pPr>
              <a:spcAft>
                <a:spcPts val="300"/>
              </a:spcAft>
              <a:defRPr sz="1400">
                <a:latin typeface="WenQuanYi Zen Hei"/>
              </a:defRPr>
            </a:pPr>
            <a:r>
              <a:rPr>
                <a:latin typeface="WenQuanYi Zen Hei"/>
              </a:rPr>
              <a:t>• 性能指标达标（满足SLA要求）</a:t>
            </a:r>
          </a:p>
          <a:p>
            <a:pPr>
              <a:spcAft>
                <a:spcPts val="300"/>
              </a:spcAft>
              <a:defRPr sz="1400">
                <a:latin typeface="WenQuanYi Zen Hei"/>
              </a:defRPr>
            </a:pPr>
            <a:r>
              <a:rPr>
                <a:latin typeface="WenQuanYi Zen Hei"/>
              </a:rPr>
              <a:t>• 安全性评估通过</a:t>
            </a:r>
          </a:p>
          <a:p>
            <a:pPr>
              <a:spcAft>
                <a:spcPts val="300"/>
              </a:spcAft>
              <a:defRPr sz="1400">
                <a:latin typeface="WenQuanYi Zen Hei"/>
              </a:defRPr>
            </a:pPr>
            <a:r>
              <a:rPr>
                <a:latin typeface="WenQuanYi Zen Hei"/>
              </a:rPr>
              <a:t>• 文档完整性达标</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11274552" cy="640080"/>
          </a:xfrm>
          <a:prstGeom prst="rect">
            <a:avLst/>
          </a:prstGeom>
          <a:noFill/>
        </p:spPr>
        <p:txBody>
          <a:bodyPr wrap="none">
            <a:spAutoFit/>
          </a:bodyPr>
          <a:lstStyle/>
          <a:p>
            <a:pPr>
              <a:defRPr sz="3200" b="1">
                <a:solidFill>
                  <a:srgbClr val="0046A0"/>
                </a:solidFill>
                <a:latin typeface="WenQuanYi Zen Hei"/>
              </a:defRPr>
            </a:pPr>
            <a:r>
              <a:rPr>
                <a:latin typeface="WenQuanYi Zen Hei"/>
              </a:rPr>
              <a:t>六、项目验收</a:t>
            </a:r>
          </a:p>
        </p:txBody>
      </p:sp>
      <p:sp>
        <p:nvSpPr>
          <p:cNvPr id="3" name="TextBox 2"/>
          <p:cNvSpPr txBox="1"/>
          <p:nvPr/>
        </p:nvSpPr>
        <p:spPr>
          <a:xfrm>
            <a:off x="457200" y="1097280"/>
            <a:ext cx="11274552" cy="5303520"/>
          </a:xfrm>
          <a:prstGeom prst="rect">
            <a:avLst/>
          </a:prstGeom>
          <a:noFill/>
        </p:spPr>
        <p:txBody>
          <a:bodyPr wrap="square">
            <a:spAutoFit/>
          </a:bodyPr>
          <a:lstStyle/>
          <a:p>
            <a:pPr>
              <a:spcAft>
                <a:spcPts val="300"/>
              </a:spcAft>
              <a:defRPr sz="1400">
                <a:latin typeface="WenQuanYi Zen Hei"/>
              </a:defRPr>
            </a:pPr>
            <a:r>
              <a:rPr>
                <a:latin typeface="WenQuanYi Zen Hei"/>
              </a:rPr>
              <a:t>验收准备工作</a:t>
            </a:r>
          </a:p>
          <a:p>
            <a:pPr>
              <a:spcAft>
                <a:spcPts val="300"/>
              </a:spcAft>
              <a:defRPr sz="1400">
                <a:latin typeface="WenQuanYi Zen Hei"/>
              </a:defRPr>
            </a:pPr>
          </a:p>
          <a:p>
            <a:pPr>
              <a:spcAft>
                <a:spcPts val="300"/>
              </a:spcAft>
              <a:defRPr sz="1600" b="1">
                <a:solidFill>
                  <a:srgbClr val="0046A0"/>
                </a:solidFill>
                <a:latin typeface="WenQuanYi Zen Hei"/>
              </a:defRPr>
            </a:pPr>
            <a:r>
              <a:rPr>
                <a:latin typeface="WenQuanYi Zen Hei"/>
              </a:rPr>
              <a:t>1. 验收文档准备</a:t>
            </a:r>
          </a:p>
          <a:p>
            <a:pPr>
              <a:spcAft>
                <a:spcPts val="300"/>
              </a:spcAft>
              <a:defRPr sz="1400">
                <a:latin typeface="WenQuanYi Zen Hei"/>
              </a:defRPr>
            </a:pPr>
            <a:r>
              <a:rPr>
                <a:latin typeface="WenQuanYi Zen Hei"/>
              </a:rPr>
              <a:t>• 项目验收申请报告</a:t>
            </a:r>
          </a:p>
          <a:p>
            <a:pPr>
              <a:spcAft>
                <a:spcPts val="300"/>
              </a:spcAft>
              <a:defRPr sz="1400">
                <a:latin typeface="WenQuanYi Zen Hei"/>
              </a:defRPr>
            </a:pPr>
            <a:r>
              <a:rPr>
                <a:latin typeface="WenQuanYi Zen Hei"/>
              </a:rPr>
              <a:t>• 项目总结报告</a:t>
            </a:r>
          </a:p>
          <a:p>
            <a:pPr>
              <a:spcAft>
                <a:spcPts val="300"/>
              </a:spcAft>
              <a:defRPr sz="1400">
                <a:latin typeface="WenQuanYi Zen Hei"/>
              </a:defRPr>
            </a:pPr>
            <a:r>
              <a:rPr>
                <a:latin typeface="WenQuanYi Zen Hei"/>
              </a:rPr>
              <a:t>• 系统测试报告汇总</a:t>
            </a:r>
          </a:p>
          <a:p>
            <a:pPr>
              <a:spcAft>
                <a:spcPts val="300"/>
              </a:spcAft>
              <a:defRPr sz="1400">
                <a:latin typeface="WenQuanYi Zen Hei"/>
              </a:defRPr>
            </a:pPr>
            <a:r>
              <a:rPr>
                <a:latin typeface="WenQuanYi Zen Hei"/>
              </a:rPr>
              <a:t>• 用户验收测试（UAT）报告</a:t>
            </a:r>
          </a:p>
          <a:p>
            <a:pPr>
              <a:spcAft>
                <a:spcPts val="300"/>
              </a:spcAft>
              <a:defRPr sz="1400">
                <a:latin typeface="WenQuanYi Zen Hei"/>
              </a:defRPr>
            </a:pPr>
            <a:r>
              <a:rPr>
                <a:latin typeface="WenQuanYi Zen Hei"/>
              </a:rPr>
              <a:t>• 项目变更记录清单</a:t>
            </a:r>
          </a:p>
          <a:p>
            <a:pPr>
              <a:spcAft>
                <a:spcPts val="300"/>
              </a:spcAft>
              <a:defRPr sz="1400">
                <a:latin typeface="WenQuanYi Zen Hei"/>
              </a:defRPr>
            </a:pPr>
            <a:r>
              <a:rPr>
                <a:latin typeface="WenQuanYi Zen Hei"/>
              </a:rPr>
              <a:t>• 问题跟踪与解决记录</a:t>
            </a:r>
          </a:p>
          <a:p>
            <a:pPr>
              <a:spcAft>
                <a:spcPts val="300"/>
              </a:spcAft>
              <a:defRPr sz="1400">
                <a:latin typeface="WenQuanYi Zen Hei"/>
              </a:defRPr>
            </a:pPr>
          </a:p>
          <a:p>
            <a:pPr>
              <a:spcAft>
                <a:spcPts val="300"/>
              </a:spcAft>
              <a:defRPr sz="1600" b="1">
                <a:solidFill>
                  <a:srgbClr val="0046A0"/>
                </a:solidFill>
                <a:latin typeface="WenQuanYi Zen Hei"/>
              </a:defRPr>
            </a:pPr>
            <a:r>
              <a:rPr>
                <a:latin typeface="WenQuanYi Zen Hei"/>
              </a:rPr>
              <a:t>2. 验收环境准备</a:t>
            </a:r>
          </a:p>
          <a:p>
            <a:pPr>
              <a:spcAft>
                <a:spcPts val="300"/>
              </a:spcAft>
              <a:defRPr sz="1400">
                <a:latin typeface="WenQuanYi Zen Hei"/>
              </a:defRPr>
            </a:pPr>
            <a:r>
              <a:rPr>
                <a:latin typeface="WenQuanYi Zen Hei"/>
              </a:rPr>
              <a:t>• 验收测试环境搭建完成</a:t>
            </a:r>
          </a:p>
          <a:p>
            <a:pPr>
              <a:spcAft>
                <a:spcPts val="300"/>
              </a:spcAft>
              <a:defRPr sz="1400">
                <a:latin typeface="WenQuanYi Zen Hei"/>
              </a:defRPr>
            </a:pPr>
            <a:r>
              <a:rPr>
                <a:latin typeface="WenQuanYi Zen Hei"/>
              </a:rPr>
              <a:t>• 验收数据准备与脱敏</a:t>
            </a:r>
          </a:p>
          <a:p>
            <a:pPr>
              <a:spcAft>
                <a:spcPts val="300"/>
              </a:spcAft>
              <a:defRPr sz="1400">
                <a:latin typeface="WenQuanYi Zen Hei"/>
              </a:defRPr>
            </a:pPr>
            <a:r>
              <a:rPr>
                <a:latin typeface="WenQuanYi Zen Hei"/>
              </a:rPr>
              <a:t>• 验收演示脚本编写</a:t>
            </a:r>
          </a:p>
          <a:p>
            <a:pPr>
              <a:spcAft>
                <a:spcPts val="300"/>
              </a:spcAft>
              <a:defRPr sz="1400">
                <a:latin typeface="WenQuanYi Zen Hei"/>
              </a:defRPr>
            </a:pPr>
            <a:r>
              <a:rPr>
                <a:latin typeface="WenQuanYi Zen Hei"/>
              </a:rPr>
              <a:t>• 验收团队人员组织</a:t>
            </a:r>
          </a:p>
          <a:p>
            <a:pPr>
              <a:spcAft>
                <a:spcPts val="300"/>
              </a:spcAft>
              <a:defRPr sz="1400">
                <a:latin typeface="WenQuanYi Zen Hei"/>
              </a:defRPr>
            </a:pPr>
          </a:p>
          <a:p>
            <a:pPr>
              <a:spcAft>
                <a:spcPts val="300"/>
              </a:spcAft>
              <a:defRPr sz="1600" b="1">
                <a:solidFill>
                  <a:srgbClr val="0046A0"/>
                </a:solidFill>
                <a:latin typeface="WenQuanYi Zen Hei"/>
              </a:defRPr>
            </a:pPr>
            <a:r>
              <a:rPr>
                <a:latin typeface="WenQuanYi Zen Hei"/>
              </a:rPr>
              <a:t>3. 验收标准</a:t>
            </a:r>
          </a:p>
          <a:p>
            <a:pPr>
              <a:spcAft>
                <a:spcPts val="300"/>
              </a:spcAft>
              <a:defRPr sz="1400">
                <a:latin typeface="WenQuanYi Zen Hei"/>
              </a:defRPr>
            </a:pPr>
            <a:r>
              <a:rPr>
                <a:latin typeface="WenQuanYi Zen Hei"/>
              </a:rPr>
              <a:t>• 功能完整性达标（100%）</a:t>
            </a:r>
          </a:p>
          <a:p>
            <a:pPr>
              <a:spcAft>
                <a:spcPts val="300"/>
              </a:spcAft>
              <a:defRPr sz="1400">
                <a:latin typeface="WenQuanYi Zen Hei"/>
              </a:defRPr>
            </a:pPr>
            <a:r>
              <a:rPr>
                <a:latin typeface="WenQuanYi Zen Hei"/>
              </a:rPr>
              <a:t>• 性能指标达标（满足SLA要求）</a:t>
            </a:r>
          </a:p>
          <a:p>
            <a:pPr>
              <a:spcAft>
                <a:spcPts val="300"/>
              </a:spcAft>
              <a:defRPr sz="1400">
                <a:latin typeface="WenQuanYi Zen Hei"/>
              </a:defRPr>
            </a:pPr>
            <a:r>
              <a:rPr>
                <a:latin typeface="WenQuanYi Zen Hei"/>
              </a:rPr>
              <a:t>• 安全性评估通过</a:t>
            </a:r>
          </a:p>
          <a:p>
            <a:pPr>
              <a:spcAft>
                <a:spcPts val="300"/>
              </a:spcAft>
              <a:defRPr sz="1400">
                <a:latin typeface="WenQuanYi Zen Hei"/>
              </a:defRPr>
            </a:pPr>
            <a:r>
              <a:rPr>
                <a:latin typeface="WenQuanYi Zen Hei"/>
              </a:rPr>
              <a:t>• 文档完整性达标</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11274552" cy="640080"/>
          </a:xfrm>
          <a:prstGeom prst="rect">
            <a:avLst/>
          </a:prstGeom>
          <a:noFill/>
        </p:spPr>
        <p:txBody>
          <a:bodyPr wrap="none">
            <a:spAutoFit/>
          </a:bodyPr>
          <a:lstStyle/>
          <a:p>
            <a:pPr>
              <a:defRPr sz="3200" b="1">
                <a:solidFill>
                  <a:srgbClr val="0046A0"/>
                </a:solidFill>
                <a:latin typeface="WenQuanYi Zen Hei"/>
              </a:defRPr>
            </a:pPr>
            <a:r>
              <a:rPr>
                <a:latin typeface="WenQuanYi Zen Hei"/>
              </a:rPr>
              <a:t>六、项目验收（续）</a:t>
            </a:r>
          </a:p>
        </p:txBody>
      </p:sp>
      <p:sp>
        <p:nvSpPr>
          <p:cNvPr id="3" name="TextBox 2"/>
          <p:cNvSpPr txBox="1"/>
          <p:nvPr/>
        </p:nvSpPr>
        <p:spPr>
          <a:xfrm>
            <a:off x="457200" y="1097280"/>
            <a:ext cx="11274552" cy="5303520"/>
          </a:xfrm>
          <a:prstGeom prst="rect">
            <a:avLst/>
          </a:prstGeom>
          <a:noFill/>
        </p:spPr>
        <p:txBody>
          <a:bodyPr wrap="square">
            <a:spAutoFit/>
          </a:bodyPr>
          <a:lstStyle/>
          <a:p>
            <a:pPr>
              <a:spcAft>
                <a:spcPts val="300"/>
              </a:spcAft>
              <a:defRPr sz="1300">
                <a:latin typeface="WenQuanYi Zen Hei"/>
              </a:defRPr>
            </a:pPr>
            <a:r>
              <a:rPr>
                <a:latin typeface="WenQuanYi Zen Hei"/>
              </a:rPr>
              <a:t>验收内容</a:t>
            </a:r>
          </a:p>
          <a:p>
            <a:pPr>
              <a:spcAft>
                <a:spcPts val="300"/>
              </a:spcAft>
              <a:defRPr sz="1300">
                <a:latin typeface="WenQuanYi Zen Hei"/>
              </a:defRPr>
            </a:pPr>
          </a:p>
          <a:p>
            <a:pPr>
              <a:spcAft>
                <a:spcPts val="300"/>
              </a:spcAft>
              <a:defRPr sz="1500" b="1">
                <a:solidFill>
                  <a:srgbClr val="0046A0"/>
                </a:solidFill>
                <a:latin typeface="WenQuanYi Zen Hei"/>
              </a:defRPr>
            </a:pPr>
            <a:r>
              <a:rPr>
                <a:latin typeface="WenQuanYi Zen Hei"/>
              </a:rPr>
              <a:t>1. 功能验收</a:t>
            </a:r>
          </a:p>
          <a:p>
            <a:pPr>
              <a:spcAft>
                <a:spcPts val="300"/>
              </a:spcAft>
              <a:defRPr sz="1300">
                <a:latin typeface="WenQuanYi Zen Hei"/>
              </a:defRPr>
            </a:pPr>
            <a:r>
              <a:rPr>
                <a:latin typeface="WenQuanYi Zen Hei"/>
              </a:rPr>
              <a:t>• 核心业务功能验证</a:t>
            </a:r>
          </a:p>
          <a:p>
            <a:pPr>
              <a:spcAft>
                <a:spcPts val="300"/>
              </a:spcAft>
              <a:defRPr sz="1300">
                <a:latin typeface="WenQuanYi Zen Hei"/>
              </a:defRPr>
            </a:pPr>
            <a:r>
              <a:rPr>
                <a:latin typeface="WenQuanYi Zen Hei"/>
              </a:rPr>
              <a:t>• 用户权限管理验证</a:t>
            </a:r>
          </a:p>
          <a:p>
            <a:pPr>
              <a:spcAft>
                <a:spcPts val="300"/>
              </a:spcAft>
              <a:defRPr sz="1300">
                <a:latin typeface="WenQuanYi Zen Hei"/>
              </a:defRPr>
            </a:pPr>
            <a:r>
              <a:rPr>
                <a:latin typeface="WenQuanYi Zen Hei"/>
              </a:rPr>
              <a:t>• 数据处理准确性验证</a:t>
            </a:r>
          </a:p>
          <a:p>
            <a:pPr>
              <a:spcAft>
                <a:spcPts val="300"/>
              </a:spcAft>
              <a:defRPr sz="1300">
                <a:latin typeface="WenQuanYi Zen Hei"/>
              </a:defRPr>
            </a:pPr>
            <a:r>
              <a:rPr>
                <a:latin typeface="WenQuanYi Zen Hei"/>
              </a:rPr>
              <a:t>• 异常处理机制验证</a:t>
            </a:r>
          </a:p>
          <a:p>
            <a:pPr>
              <a:spcAft>
                <a:spcPts val="300"/>
              </a:spcAft>
              <a:defRPr sz="1300">
                <a:latin typeface="WenQuanYi Zen Hei"/>
              </a:defRPr>
            </a:pPr>
            <a:r>
              <a:rPr>
                <a:latin typeface="WenQuanYi Zen Hei"/>
              </a:rPr>
              <a:t>• 系统集成接口验证</a:t>
            </a:r>
          </a:p>
          <a:p>
            <a:pPr>
              <a:spcAft>
                <a:spcPts val="300"/>
              </a:spcAft>
              <a:defRPr sz="1300">
                <a:latin typeface="WenQuanYi Zen Hei"/>
              </a:defRPr>
            </a:pPr>
          </a:p>
          <a:p>
            <a:pPr>
              <a:spcAft>
                <a:spcPts val="300"/>
              </a:spcAft>
              <a:defRPr sz="1500" b="1">
                <a:solidFill>
                  <a:srgbClr val="0046A0"/>
                </a:solidFill>
                <a:latin typeface="WenQuanYi Zen Hei"/>
              </a:defRPr>
            </a:pPr>
            <a:r>
              <a:rPr>
                <a:latin typeface="WenQuanYi Zen Hei"/>
              </a:rPr>
              <a:t>2. 性能验收</a:t>
            </a:r>
          </a:p>
          <a:p>
            <a:pPr>
              <a:spcAft>
                <a:spcPts val="300"/>
              </a:spcAft>
              <a:defRPr sz="1300">
                <a:latin typeface="WenQuanYi Zen Hei"/>
              </a:defRPr>
            </a:pPr>
            <a:r>
              <a:rPr>
                <a:latin typeface="WenQuanYi Zen Hei"/>
              </a:rPr>
              <a:t>• 响应时间测试</a:t>
            </a:r>
          </a:p>
          <a:p>
            <a:pPr>
              <a:spcAft>
                <a:spcPts val="300"/>
              </a:spcAft>
              <a:defRPr sz="1300">
                <a:latin typeface="WenQuanYi Zen Hei"/>
              </a:defRPr>
            </a:pPr>
            <a:r>
              <a:rPr>
                <a:latin typeface="WenQuanYi Zen Hei"/>
              </a:rPr>
              <a:t>• 并发压力测试</a:t>
            </a:r>
          </a:p>
          <a:p>
            <a:pPr>
              <a:spcAft>
                <a:spcPts val="300"/>
              </a:spcAft>
              <a:defRPr sz="1300">
                <a:latin typeface="WenQuanYi Zen Hei"/>
              </a:defRPr>
            </a:pPr>
            <a:r>
              <a:rPr>
                <a:latin typeface="WenQuanYi Zen Hei"/>
              </a:rPr>
              <a:t>• 大数据量处理测试</a:t>
            </a:r>
          </a:p>
          <a:p>
            <a:pPr>
              <a:spcAft>
                <a:spcPts val="300"/>
              </a:spcAft>
              <a:defRPr sz="1300">
                <a:latin typeface="WenQuanYi Zen Hei"/>
              </a:defRPr>
            </a:pPr>
            <a:r>
              <a:rPr>
                <a:latin typeface="WenQuanYi Zen Hei"/>
              </a:rPr>
              <a:t>• 长时间稳定性测试</a:t>
            </a:r>
          </a:p>
          <a:p>
            <a:pPr>
              <a:spcAft>
                <a:spcPts val="300"/>
              </a:spcAft>
              <a:defRPr sz="1300">
                <a:latin typeface="WenQuanYi Zen Hei"/>
              </a:defRPr>
            </a:pPr>
          </a:p>
          <a:p>
            <a:pPr>
              <a:spcAft>
                <a:spcPts val="300"/>
              </a:spcAft>
              <a:defRPr sz="1500" b="1">
                <a:solidFill>
                  <a:srgbClr val="0046A0"/>
                </a:solidFill>
                <a:latin typeface="WenQuanYi Zen Hei"/>
              </a:defRPr>
            </a:pPr>
            <a:r>
              <a:rPr>
                <a:latin typeface="WenQuanYi Zen Hei"/>
              </a:rPr>
              <a:t>3. 安全性验收</a:t>
            </a:r>
          </a:p>
          <a:p>
            <a:pPr>
              <a:spcAft>
                <a:spcPts val="300"/>
              </a:spcAft>
              <a:defRPr sz="1300">
                <a:latin typeface="WenQuanYi Zen Hei"/>
              </a:defRPr>
            </a:pPr>
            <a:r>
              <a:rPr>
                <a:latin typeface="WenQuanYi Zen Hei"/>
              </a:rPr>
              <a:t>• 身份认证与授权</a:t>
            </a:r>
          </a:p>
          <a:p>
            <a:pPr>
              <a:spcAft>
                <a:spcPts val="300"/>
              </a:spcAft>
              <a:defRPr sz="1300">
                <a:latin typeface="WenQuanYi Zen Hei"/>
              </a:defRPr>
            </a:pPr>
            <a:r>
              <a:rPr>
                <a:latin typeface="WenQuanYi Zen Hei"/>
              </a:rPr>
              <a:t>• 数据加密传输</a:t>
            </a:r>
          </a:p>
          <a:p>
            <a:pPr>
              <a:spcAft>
                <a:spcPts val="300"/>
              </a:spcAft>
              <a:defRPr sz="1300">
                <a:latin typeface="WenQuanYi Zen Hei"/>
              </a:defRPr>
            </a:pPr>
            <a:r>
              <a:rPr>
                <a:latin typeface="WenQuanYi Zen Hei"/>
              </a:rPr>
              <a:t>• SQL注入防护</a:t>
            </a:r>
          </a:p>
          <a:p>
            <a:pPr>
              <a:spcAft>
                <a:spcPts val="300"/>
              </a:spcAft>
              <a:defRPr sz="1300">
                <a:latin typeface="WenQuanYi Zen Hei"/>
              </a:defRPr>
            </a:pPr>
            <a:r>
              <a:rPr>
                <a:latin typeface="WenQuanYi Zen Hei"/>
              </a:rPr>
              <a:t>• XSS攻击防护</a:t>
            </a:r>
          </a:p>
          <a:p>
            <a:pPr>
              <a:spcAft>
                <a:spcPts val="300"/>
              </a:spcAft>
              <a:defRPr sz="1300">
                <a:latin typeface="WenQuanYi Zen Hei"/>
              </a:defRPr>
            </a:pPr>
            <a:r>
              <a:rPr>
                <a:latin typeface="WenQuanYi Zen Hei"/>
              </a:rPr>
              <a:t>• 敏感信息保护</a:t>
            </a:r>
          </a:p>
          <a:p>
            <a:pPr>
              <a:spcAft>
                <a:spcPts val="300"/>
              </a:spcAft>
              <a:defRPr sz="1300">
                <a:latin typeface="WenQuanYi Zen Hei"/>
              </a:defRPr>
            </a:pPr>
          </a:p>
          <a:p>
            <a:pPr>
              <a:spcAft>
                <a:spcPts val="300"/>
              </a:spcAft>
              <a:defRPr sz="1500" b="1">
                <a:solidFill>
                  <a:srgbClr val="0046A0"/>
                </a:solidFill>
                <a:latin typeface="WenQuanYi Zen Hei"/>
              </a:defRPr>
            </a:pPr>
            <a:r>
              <a:rPr>
                <a:latin typeface="WenQuanYi Zen Hei"/>
              </a:rPr>
              <a:t>4. 易用性验收</a:t>
            </a:r>
          </a:p>
          <a:p>
            <a:pPr>
              <a:spcAft>
                <a:spcPts val="300"/>
              </a:spcAft>
              <a:defRPr sz="1300">
                <a:latin typeface="WenQuanYi Zen Hei"/>
              </a:defRPr>
            </a:pPr>
            <a:r>
              <a:rPr>
                <a:latin typeface="WenQuanYi Zen Hei"/>
              </a:rPr>
              <a:t>• 用户界面友好性</a:t>
            </a:r>
          </a:p>
          <a:p>
            <a:pPr>
              <a:spcAft>
                <a:spcPts val="300"/>
              </a:spcAft>
              <a:defRPr sz="1300">
                <a:latin typeface="WenQuanYi Zen Hei"/>
              </a:defRPr>
            </a:pPr>
            <a:r>
              <a:rPr>
                <a:latin typeface="WenQuanYi Zen Hei"/>
              </a:rPr>
              <a:t>• 操作流畅度</a:t>
            </a:r>
          </a:p>
          <a:p>
            <a:pPr>
              <a:spcAft>
                <a:spcPts val="300"/>
              </a:spcAft>
              <a:defRPr sz="1300">
                <a:latin typeface="WenQuanYi Zen Hei"/>
              </a:defRPr>
            </a:pPr>
            <a:r>
              <a:rPr>
                <a:latin typeface="WenQuanYi Zen Hei"/>
              </a:rPr>
              <a:t>• 帮助文档完整性</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11274552" cy="640080"/>
          </a:xfrm>
          <a:prstGeom prst="rect">
            <a:avLst/>
          </a:prstGeom>
          <a:noFill/>
        </p:spPr>
        <p:txBody>
          <a:bodyPr wrap="none">
            <a:spAutoFit/>
          </a:bodyPr>
          <a:lstStyle/>
          <a:p>
            <a:pPr>
              <a:defRPr sz="3200" b="1">
                <a:solidFill>
                  <a:srgbClr val="0046A0"/>
                </a:solidFill>
                <a:latin typeface="WenQuanYi Zen Hei"/>
              </a:defRPr>
            </a:pPr>
            <a:r>
              <a:rPr>
                <a:latin typeface="WenQuanYi Zen Hei"/>
              </a:rPr>
              <a:t>六、项目验收（续）</a:t>
            </a:r>
          </a:p>
        </p:txBody>
      </p:sp>
      <p:sp>
        <p:nvSpPr>
          <p:cNvPr id="3" name="TextBox 2"/>
          <p:cNvSpPr txBox="1"/>
          <p:nvPr/>
        </p:nvSpPr>
        <p:spPr>
          <a:xfrm>
            <a:off x="457200" y="1097280"/>
            <a:ext cx="11274552" cy="5303520"/>
          </a:xfrm>
          <a:prstGeom prst="rect">
            <a:avLst/>
          </a:prstGeom>
          <a:noFill/>
        </p:spPr>
        <p:txBody>
          <a:bodyPr wrap="square">
            <a:spAutoFit/>
          </a:bodyPr>
          <a:lstStyle/>
          <a:p>
            <a:pPr>
              <a:spcAft>
                <a:spcPts val="300"/>
              </a:spcAft>
              <a:defRPr sz="1300">
                <a:latin typeface="WenQuanYi Zen Hei"/>
              </a:defRPr>
            </a:pPr>
            <a:r>
              <a:rPr>
                <a:latin typeface="WenQuanYi Zen Hei"/>
              </a:rPr>
              <a:t>验收内容</a:t>
            </a:r>
          </a:p>
          <a:p>
            <a:pPr>
              <a:spcAft>
                <a:spcPts val="300"/>
              </a:spcAft>
              <a:defRPr sz="1300">
                <a:latin typeface="WenQuanYi Zen Hei"/>
              </a:defRPr>
            </a:pPr>
          </a:p>
          <a:p>
            <a:pPr>
              <a:spcAft>
                <a:spcPts val="300"/>
              </a:spcAft>
              <a:defRPr sz="1500" b="1">
                <a:solidFill>
                  <a:srgbClr val="0046A0"/>
                </a:solidFill>
                <a:latin typeface="WenQuanYi Zen Hei"/>
              </a:defRPr>
            </a:pPr>
            <a:r>
              <a:rPr>
                <a:latin typeface="WenQuanYi Zen Hei"/>
              </a:rPr>
              <a:t>1. 功能验收</a:t>
            </a:r>
          </a:p>
          <a:p>
            <a:pPr>
              <a:spcAft>
                <a:spcPts val="300"/>
              </a:spcAft>
              <a:defRPr sz="1300">
                <a:latin typeface="WenQuanYi Zen Hei"/>
              </a:defRPr>
            </a:pPr>
            <a:r>
              <a:rPr>
                <a:latin typeface="WenQuanYi Zen Hei"/>
              </a:rPr>
              <a:t>• 核心业务功能验证</a:t>
            </a:r>
          </a:p>
          <a:p>
            <a:pPr>
              <a:spcAft>
                <a:spcPts val="300"/>
              </a:spcAft>
              <a:defRPr sz="1300">
                <a:latin typeface="WenQuanYi Zen Hei"/>
              </a:defRPr>
            </a:pPr>
            <a:r>
              <a:rPr>
                <a:latin typeface="WenQuanYi Zen Hei"/>
              </a:rPr>
              <a:t>• 用户权限管理验证</a:t>
            </a:r>
          </a:p>
          <a:p>
            <a:pPr>
              <a:spcAft>
                <a:spcPts val="300"/>
              </a:spcAft>
              <a:defRPr sz="1300">
                <a:latin typeface="WenQuanYi Zen Hei"/>
              </a:defRPr>
            </a:pPr>
            <a:r>
              <a:rPr>
                <a:latin typeface="WenQuanYi Zen Hei"/>
              </a:rPr>
              <a:t>• 数据处理准确性验证</a:t>
            </a:r>
          </a:p>
          <a:p>
            <a:pPr>
              <a:spcAft>
                <a:spcPts val="300"/>
              </a:spcAft>
              <a:defRPr sz="1300">
                <a:latin typeface="WenQuanYi Zen Hei"/>
              </a:defRPr>
            </a:pPr>
            <a:r>
              <a:rPr>
                <a:latin typeface="WenQuanYi Zen Hei"/>
              </a:rPr>
              <a:t>• 异常处理机制验证</a:t>
            </a:r>
          </a:p>
          <a:p>
            <a:pPr>
              <a:spcAft>
                <a:spcPts val="300"/>
              </a:spcAft>
              <a:defRPr sz="1300">
                <a:latin typeface="WenQuanYi Zen Hei"/>
              </a:defRPr>
            </a:pPr>
            <a:r>
              <a:rPr>
                <a:latin typeface="WenQuanYi Zen Hei"/>
              </a:rPr>
              <a:t>• 系统集成接口验证</a:t>
            </a:r>
          </a:p>
          <a:p>
            <a:pPr>
              <a:spcAft>
                <a:spcPts val="300"/>
              </a:spcAft>
              <a:defRPr sz="1300">
                <a:latin typeface="WenQuanYi Zen Hei"/>
              </a:defRPr>
            </a:pPr>
          </a:p>
          <a:p>
            <a:pPr>
              <a:spcAft>
                <a:spcPts val="300"/>
              </a:spcAft>
              <a:defRPr sz="1500" b="1">
                <a:solidFill>
                  <a:srgbClr val="0046A0"/>
                </a:solidFill>
                <a:latin typeface="WenQuanYi Zen Hei"/>
              </a:defRPr>
            </a:pPr>
            <a:r>
              <a:rPr>
                <a:latin typeface="WenQuanYi Zen Hei"/>
              </a:rPr>
              <a:t>2. 性能验收</a:t>
            </a:r>
          </a:p>
          <a:p>
            <a:pPr>
              <a:spcAft>
                <a:spcPts val="300"/>
              </a:spcAft>
              <a:defRPr sz="1300">
                <a:latin typeface="WenQuanYi Zen Hei"/>
              </a:defRPr>
            </a:pPr>
            <a:r>
              <a:rPr>
                <a:latin typeface="WenQuanYi Zen Hei"/>
              </a:rPr>
              <a:t>• 响应时间测试</a:t>
            </a:r>
          </a:p>
          <a:p>
            <a:pPr>
              <a:spcAft>
                <a:spcPts val="300"/>
              </a:spcAft>
              <a:defRPr sz="1300">
                <a:latin typeface="WenQuanYi Zen Hei"/>
              </a:defRPr>
            </a:pPr>
            <a:r>
              <a:rPr>
                <a:latin typeface="WenQuanYi Zen Hei"/>
              </a:rPr>
              <a:t>• 并发压力测试</a:t>
            </a:r>
          </a:p>
          <a:p>
            <a:pPr>
              <a:spcAft>
                <a:spcPts val="300"/>
              </a:spcAft>
              <a:defRPr sz="1300">
                <a:latin typeface="WenQuanYi Zen Hei"/>
              </a:defRPr>
            </a:pPr>
            <a:r>
              <a:rPr>
                <a:latin typeface="WenQuanYi Zen Hei"/>
              </a:rPr>
              <a:t>• 大数据量处理测试</a:t>
            </a:r>
          </a:p>
          <a:p>
            <a:pPr>
              <a:spcAft>
                <a:spcPts val="300"/>
              </a:spcAft>
              <a:defRPr sz="1300">
                <a:latin typeface="WenQuanYi Zen Hei"/>
              </a:defRPr>
            </a:pPr>
            <a:r>
              <a:rPr>
                <a:latin typeface="WenQuanYi Zen Hei"/>
              </a:rPr>
              <a:t>• 长时间稳定性测试</a:t>
            </a:r>
          </a:p>
          <a:p>
            <a:pPr>
              <a:spcAft>
                <a:spcPts val="300"/>
              </a:spcAft>
              <a:defRPr sz="1300">
                <a:latin typeface="WenQuanYi Zen Hei"/>
              </a:defRPr>
            </a:pPr>
          </a:p>
          <a:p>
            <a:pPr>
              <a:spcAft>
                <a:spcPts val="300"/>
              </a:spcAft>
              <a:defRPr sz="1500" b="1">
                <a:solidFill>
                  <a:srgbClr val="0046A0"/>
                </a:solidFill>
                <a:latin typeface="WenQuanYi Zen Hei"/>
              </a:defRPr>
            </a:pPr>
            <a:r>
              <a:rPr>
                <a:latin typeface="WenQuanYi Zen Hei"/>
              </a:rPr>
              <a:t>3. 安全性验收</a:t>
            </a:r>
          </a:p>
          <a:p>
            <a:pPr>
              <a:spcAft>
                <a:spcPts val="300"/>
              </a:spcAft>
              <a:defRPr sz="1300">
                <a:latin typeface="WenQuanYi Zen Hei"/>
              </a:defRPr>
            </a:pPr>
            <a:r>
              <a:rPr>
                <a:latin typeface="WenQuanYi Zen Hei"/>
              </a:rPr>
              <a:t>• 身份认证与授权</a:t>
            </a:r>
          </a:p>
          <a:p>
            <a:pPr>
              <a:spcAft>
                <a:spcPts val="300"/>
              </a:spcAft>
              <a:defRPr sz="1300">
                <a:latin typeface="WenQuanYi Zen Hei"/>
              </a:defRPr>
            </a:pPr>
            <a:r>
              <a:rPr>
                <a:latin typeface="WenQuanYi Zen Hei"/>
              </a:rPr>
              <a:t>• 数据加密传输</a:t>
            </a:r>
          </a:p>
          <a:p>
            <a:pPr>
              <a:spcAft>
                <a:spcPts val="300"/>
              </a:spcAft>
              <a:defRPr sz="1300">
                <a:latin typeface="WenQuanYi Zen Hei"/>
              </a:defRPr>
            </a:pPr>
            <a:r>
              <a:rPr>
                <a:latin typeface="WenQuanYi Zen Hei"/>
              </a:rPr>
              <a:t>• SQL注入防护</a:t>
            </a:r>
          </a:p>
          <a:p>
            <a:pPr>
              <a:spcAft>
                <a:spcPts val="300"/>
              </a:spcAft>
              <a:defRPr sz="1300">
                <a:latin typeface="WenQuanYi Zen Hei"/>
              </a:defRPr>
            </a:pPr>
            <a:r>
              <a:rPr>
                <a:latin typeface="WenQuanYi Zen Hei"/>
              </a:rPr>
              <a:t>• XSS攻击防护</a:t>
            </a:r>
          </a:p>
          <a:p>
            <a:pPr>
              <a:spcAft>
                <a:spcPts val="300"/>
              </a:spcAft>
              <a:defRPr sz="1300">
                <a:latin typeface="WenQuanYi Zen Hei"/>
              </a:defRPr>
            </a:pPr>
            <a:r>
              <a:rPr>
                <a:latin typeface="WenQuanYi Zen Hei"/>
              </a:rPr>
              <a:t>• 敏感信息保护</a:t>
            </a:r>
          </a:p>
          <a:p>
            <a:pPr>
              <a:spcAft>
                <a:spcPts val="300"/>
              </a:spcAft>
              <a:defRPr sz="1300">
                <a:latin typeface="WenQuanYi Zen Hei"/>
              </a:defRPr>
            </a:pPr>
          </a:p>
          <a:p>
            <a:pPr>
              <a:spcAft>
                <a:spcPts val="300"/>
              </a:spcAft>
              <a:defRPr sz="1500" b="1">
                <a:solidFill>
                  <a:srgbClr val="0046A0"/>
                </a:solidFill>
                <a:latin typeface="WenQuanYi Zen Hei"/>
              </a:defRPr>
            </a:pPr>
            <a:r>
              <a:rPr>
                <a:latin typeface="WenQuanYi Zen Hei"/>
              </a:rPr>
              <a:t>4. 易用性验收</a:t>
            </a:r>
          </a:p>
          <a:p>
            <a:pPr>
              <a:spcAft>
                <a:spcPts val="300"/>
              </a:spcAft>
              <a:defRPr sz="1300">
                <a:latin typeface="WenQuanYi Zen Hei"/>
              </a:defRPr>
            </a:pPr>
            <a:r>
              <a:rPr>
                <a:latin typeface="WenQuanYi Zen Hei"/>
              </a:rPr>
              <a:t>• 用户界面友好性</a:t>
            </a:r>
          </a:p>
          <a:p>
            <a:pPr>
              <a:spcAft>
                <a:spcPts val="300"/>
              </a:spcAft>
              <a:defRPr sz="1300">
                <a:latin typeface="WenQuanYi Zen Hei"/>
              </a:defRPr>
            </a:pPr>
            <a:r>
              <a:rPr>
                <a:latin typeface="WenQuanYi Zen Hei"/>
              </a:rPr>
              <a:t>• 操作流畅度</a:t>
            </a:r>
          </a:p>
          <a:p>
            <a:pPr>
              <a:spcAft>
                <a:spcPts val="300"/>
              </a:spcAft>
              <a:defRPr sz="1300">
                <a:latin typeface="WenQuanYi Zen Hei"/>
              </a:defRPr>
            </a:pPr>
            <a:r>
              <a:rPr>
                <a:latin typeface="WenQuanYi Zen Hei"/>
              </a:rPr>
              <a:t>• 帮助文档完整性</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11274552" cy="640080"/>
          </a:xfrm>
          <a:prstGeom prst="rect">
            <a:avLst/>
          </a:prstGeom>
          <a:noFill/>
        </p:spPr>
        <p:txBody>
          <a:bodyPr wrap="none">
            <a:spAutoFit/>
          </a:bodyPr>
          <a:lstStyle/>
          <a:p>
            <a:pPr>
              <a:defRPr sz="3200" b="1">
                <a:solidFill>
                  <a:srgbClr val="0046A0"/>
                </a:solidFill>
                <a:latin typeface="WenQuanYi Zen Hei"/>
              </a:defRPr>
            </a:pPr>
            <a:r>
              <a:rPr>
                <a:latin typeface="WenQuanYi Zen Hei"/>
              </a:rPr>
              <a:t>六、项目验收（续）</a:t>
            </a:r>
          </a:p>
        </p:txBody>
      </p:sp>
      <p:sp>
        <p:nvSpPr>
          <p:cNvPr id="3" name="TextBox 2"/>
          <p:cNvSpPr txBox="1"/>
          <p:nvPr/>
        </p:nvSpPr>
        <p:spPr>
          <a:xfrm>
            <a:off x="457200" y="1097280"/>
            <a:ext cx="11274552" cy="5303520"/>
          </a:xfrm>
          <a:prstGeom prst="rect">
            <a:avLst/>
          </a:prstGeom>
          <a:noFill/>
        </p:spPr>
        <p:txBody>
          <a:bodyPr wrap="square">
            <a:spAutoFit/>
          </a:bodyPr>
          <a:lstStyle/>
          <a:p>
            <a:pPr>
              <a:spcAft>
                <a:spcPts val="300"/>
              </a:spcAft>
              <a:defRPr sz="1400">
                <a:latin typeface="WenQuanYi Zen Hei"/>
              </a:defRPr>
            </a:pPr>
            <a:r>
              <a:rPr>
                <a:latin typeface="WenQuanYi Zen Hei"/>
              </a:rPr>
              <a:t>验收计划与时间安排</a:t>
            </a:r>
          </a:p>
          <a:p>
            <a:pPr>
              <a:spcAft>
                <a:spcPts val="300"/>
              </a:spcAft>
              <a:defRPr sz="1400">
                <a:latin typeface="WenQuanYi Zen Hei"/>
              </a:defRPr>
            </a:pPr>
          </a:p>
          <a:p>
            <a:pPr>
              <a:spcAft>
                <a:spcPts val="300"/>
              </a:spcAft>
              <a:defRPr sz="1400">
                <a:latin typeface="WenQuanYi Zen Hei"/>
              </a:defRPr>
            </a:pPr>
            <a:r>
              <a:rPr>
                <a:latin typeface="WenQuanYi Zen Hei"/>
              </a:rPr>
              <a:t>第一阶段：内部验收（第1周）</a:t>
            </a:r>
          </a:p>
          <a:p>
            <a:pPr>
              <a:spcAft>
                <a:spcPts val="300"/>
              </a:spcAft>
              <a:defRPr sz="1400">
                <a:latin typeface="WenQuanYi Zen Hei"/>
              </a:defRPr>
            </a:pPr>
            <a:r>
              <a:rPr>
                <a:latin typeface="WenQuanYi Zen Hei"/>
              </a:rPr>
              <a:t>• 开发团队自测完成</a:t>
            </a:r>
          </a:p>
          <a:p>
            <a:pPr>
              <a:spcAft>
                <a:spcPts val="300"/>
              </a:spcAft>
              <a:defRPr sz="1400">
                <a:latin typeface="WenQuanYi Zen Hei"/>
              </a:defRPr>
            </a:pPr>
            <a:r>
              <a:rPr>
                <a:latin typeface="WenQuanYi Zen Hei"/>
              </a:rPr>
              <a:t>• 测试团队全面测试</a:t>
            </a:r>
          </a:p>
          <a:p>
            <a:pPr>
              <a:spcAft>
                <a:spcPts val="300"/>
              </a:spcAft>
              <a:defRPr sz="1400">
                <a:latin typeface="WenQuanYi Zen Hei"/>
              </a:defRPr>
            </a:pPr>
            <a:r>
              <a:rPr>
                <a:latin typeface="WenQuanYi Zen Hei"/>
              </a:rPr>
              <a:t>• 问题修复与回归测试</a:t>
            </a:r>
          </a:p>
          <a:p>
            <a:pPr>
              <a:spcAft>
                <a:spcPts val="300"/>
              </a:spcAft>
              <a:defRPr sz="1400">
                <a:latin typeface="WenQuanYi Zen Hei"/>
              </a:defRPr>
            </a:pPr>
          </a:p>
          <a:p>
            <a:pPr>
              <a:spcAft>
                <a:spcPts val="300"/>
              </a:spcAft>
              <a:defRPr sz="1400">
                <a:latin typeface="WenQuanYi Zen Hei"/>
              </a:defRPr>
            </a:pPr>
            <a:r>
              <a:rPr>
                <a:latin typeface="WenQuanYi Zen Hei"/>
              </a:rPr>
              <a:t>第二阶段：用户验收（第2-3周）</a:t>
            </a:r>
          </a:p>
          <a:p>
            <a:pPr>
              <a:spcAft>
                <a:spcPts val="300"/>
              </a:spcAft>
              <a:defRPr sz="1400">
                <a:latin typeface="WenQuanYi Zen Hei"/>
              </a:defRPr>
            </a:pPr>
            <a:r>
              <a:rPr>
                <a:latin typeface="WenQuanYi Zen Hei"/>
              </a:rPr>
              <a:t>• 用户代表参与UAT测试</a:t>
            </a:r>
          </a:p>
          <a:p>
            <a:pPr>
              <a:spcAft>
                <a:spcPts val="300"/>
              </a:spcAft>
              <a:defRPr sz="1400">
                <a:latin typeface="WenQuanYi Zen Hei"/>
              </a:defRPr>
            </a:pPr>
            <a:r>
              <a:rPr>
                <a:latin typeface="WenQuanYi Zen Hei"/>
              </a:rPr>
              <a:t>• 收集用户反馈意见</a:t>
            </a:r>
          </a:p>
          <a:p>
            <a:pPr>
              <a:spcAft>
                <a:spcPts val="300"/>
              </a:spcAft>
              <a:defRPr sz="1400">
                <a:latin typeface="WenQuanYi Zen Hei"/>
              </a:defRPr>
            </a:pPr>
            <a:r>
              <a:rPr>
                <a:latin typeface="WenQuanYi Zen Hei"/>
              </a:rPr>
              <a:t>• 优化调整与二次验证</a:t>
            </a:r>
          </a:p>
          <a:p>
            <a:pPr>
              <a:spcAft>
                <a:spcPts val="300"/>
              </a:spcAft>
              <a:defRPr sz="1400">
                <a:latin typeface="WenQuanYi Zen Hei"/>
              </a:defRPr>
            </a:pPr>
          </a:p>
          <a:p>
            <a:pPr>
              <a:spcAft>
                <a:spcPts val="300"/>
              </a:spcAft>
              <a:defRPr sz="1400">
                <a:latin typeface="WenQuanYi Zen Hei"/>
              </a:defRPr>
            </a:pPr>
            <a:r>
              <a:rPr>
                <a:latin typeface="WenQuanYi Zen Hei"/>
              </a:rPr>
              <a:t>第三阶段：正式验收（第4周）</a:t>
            </a:r>
          </a:p>
          <a:p>
            <a:pPr>
              <a:spcAft>
                <a:spcPts val="300"/>
              </a:spcAft>
              <a:defRPr sz="1400">
                <a:latin typeface="WenQuanYi Zen Hei"/>
              </a:defRPr>
            </a:pPr>
            <a:r>
              <a:rPr>
                <a:latin typeface="WenQuanYi Zen Hei"/>
              </a:rPr>
              <a:t>• 提交验收申请</a:t>
            </a:r>
          </a:p>
          <a:p>
            <a:pPr>
              <a:spcAft>
                <a:spcPts val="300"/>
              </a:spcAft>
              <a:defRPr sz="1400">
                <a:latin typeface="WenQuanYi Zen Hei"/>
              </a:defRPr>
            </a:pPr>
            <a:r>
              <a:rPr>
                <a:latin typeface="WenQuanYi Zen Hei"/>
              </a:rPr>
              <a:t>• 组织验收评审会</a:t>
            </a:r>
          </a:p>
          <a:p>
            <a:pPr>
              <a:spcAft>
                <a:spcPts val="300"/>
              </a:spcAft>
              <a:defRPr sz="1400">
                <a:latin typeface="WenQuanYi Zen Hei"/>
              </a:defRPr>
            </a:pPr>
            <a:r>
              <a:rPr>
                <a:latin typeface="WenQuanYi Zen Hei"/>
              </a:rPr>
              <a:t>• 现场演示与答辩</a:t>
            </a:r>
          </a:p>
          <a:p>
            <a:pPr>
              <a:spcAft>
                <a:spcPts val="300"/>
              </a:spcAft>
              <a:defRPr sz="1400">
                <a:latin typeface="WenQuanYi Zen Hei"/>
              </a:defRPr>
            </a:pPr>
            <a:r>
              <a:rPr>
                <a:latin typeface="WenQuanYi Zen Hei"/>
              </a:rPr>
              <a:t>• 验收专家组评审</a:t>
            </a:r>
          </a:p>
          <a:p>
            <a:pPr>
              <a:spcAft>
                <a:spcPts val="300"/>
              </a:spcAft>
              <a:defRPr sz="1400">
                <a:latin typeface="WenQuanYi Zen Hei"/>
              </a:defRPr>
            </a:pPr>
            <a:r>
              <a:rPr>
                <a:latin typeface="WenQuanYi Zen Hei"/>
              </a:rPr>
              <a:t>• 签署验收报告</a:t>
            </a:r>
          </a:p>
          <a:p>
            <a:pPr>
              <a:spcAft>
                <a:spcPts val="300"/>
              </a:spcAft>
              <a:defRPr sz="1400">
                <a:latin typeface="WenQuanYi Zen Hei"/>
              </a:defRPr>
            </a:pPr>
          </a:p>
          <a:p>
            <a:pPr>
              <a:spcAft>
                <a:spcPts val="300"/>
              </a:spcAft>
              <a:defRPr sz="1400">
                <a:latin typeface="WenQuanYi Zen Hei"/>
              </a:defRPr>
            </a:pPr>
            <a:r>
              <a:rPr>
                <a:latin typeface="WenQuanYi Zen Hei"/>
              </a:rPr>
              <a:t>验收通过标准：</a:t>
            </a:r>
          </a:p>
          <a:p>
            <a:pPr>
              <a:spcAft>
                <a:spcPts val="300"/>
              </a:spcAft>
              <a:defRPr sz="1400">
                <a:latin typeface="WenQuanYi Zen Hei"/>
              </a:defRPr>
            </a:pPr>
            <a:r>
              <a:rPr>
                <a:latin typeface="WenQuanYi Zen Hei"/>
              </a:rPr>
              <a:t>• 所有功能正常运行</a:t>
            </a:r>
          </a:p>
          <a:p>
            <a:pPr>
              <a:spcAft>
                <a:spcPts val="300"/>
              </a:spcAft>
              <a:defRPr sz="1400">
                <a:latin typeface="WenQuanYi Zen Hei"/>
              </a:defRPr>
            </a:pPr>
            <a:r>
              <a:rPr>
                <a:latin typeface="WenQuanYi Zen Hei"/>
              </a:rPr>
              <a:t>• 性能指标达到要求</a:t>
            </a:r>
          </a:p>
          <a:p>
            <a:pPr>
              <a:spcAft>
                <a:spcPts val="300"/>
              </a:spcAft>
              <a:defRPr sz="1400">
                <a:latin typeface="WenQuanYi Zen Hei"/>
              </a:defRPr>
            </a:pPr>
            <a:r>
              <a:rPr>
                <a:latin typeface="WenQuanYi Zen Hei"/>
              </a:rPr>
              <a:t>• 无遗留高危问题</a:t>
            </a:r>
          </a:p>
          <a:p>
            <a:pPr>
              <a:spcAft>
                <a:spcPts val="300"/>
              </a:spcAft>
              <a:defRPr sz="1400">
                <a:latin typeface="WenQuanYi Zen Hei"/>
              </a:defRPr>
            </a:pPr>
            <a:r>
              <a:rPr>
                <a:latin typeface="WenQuanYi Zen Hei"/>
              </a:rPr>
              <a:t>• 文档资料完整齐全</a:t>
            </a:r>
          </a:p>
          <a:p>
            <a:pPr>
              <a:spcAft>
                <a:spcPts val="300"/>
              </a:spcAft>
              <a:defRPr sz="1400">
                <a:latin typeface="WenQuanYi Zen Hei"/>
              </a:defRPr>
            </a:pPr>
            <a:r>
              <a:rPr>
                <a:latin typeface="WenQuanYi Zen Hei"/>
              </a:rPr>
              <a:t>• 验收专家组一致通过</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11274552" cy="640080"/>
          </a:xfrm>
          <a:prstGeom prst="rect">
            <a:avLst/>
          </a:prstGeom>
          <a:noFill/>
        </p:spPr>
        <p:txBody>
          <a:bodyPr wrap="none">
            <a:spAutoFit/>
          </a:bodyPr>
          <a:lstStyle/>
          <a:p>
            <a:pPr>
              <a:defRPr sz="3200" b="1">
                <a:solidFill>
                  <a:srgbClr val="0046A0"/>
                </a:solidFill>
                <a:latin typeface="WenQuanYi Zen Hei"/>
              </a:defRPr>
            </a:pPr>
            <a:r>
              <a:rPr>
                <a:latin typeface="WenQuanYi Zen Hei"/>
              </a:rPr>
              <a:t>六、项目验收（续）</a:t>
            </a:r>
          </a:p>
        </p:txBody>
      </p:sp>
      <p:sp>
        <p:nvSpPr>
          <p:cNvPr id="3" name="TextBox 2"/>
          <p:cNvSpPr txBox="1"/>
          <p:nvPr/>
        </p:nvSpPr>
        <p:spPr>
          <a:xfrm>
            <a:off x="457200" y="1097280"/>
            <a:ext cx="11274552" cy="5303520"/>
          </a:xfrm>
          <a:prstGeom prst="rect">
            <a:avLst/>
          </a:prstGeom>
          <a:noFill/>
        </p:spPr>
        <p:txBody>
          <a:bodyPr wrap="square">
            <a:spAutoFit/>
          </a:bodyPr>
          <a:lstStyle/>
          <a:p>
            <a:pPr>
              <a:spcAft>
                <a:spcPts val="300"/>
              </a:spcAft>
              <a:defRPr sz="1400">
                <a:latin typeface="WenQuanYi Zen Hei"/>
              </a:defRPr>
            </a:pPr>
            <a:r>
              <a:rPr>
                <a:latin typeface="WenQuanYi Zen Hei"/>
              </a:rPr>
              <a:t>验收计划与时间安排</a:t>
            </a:r>
          </a:p>
          <a:p>
            <a:pPr>
              <a:spcAft>
                <a:spcPts val="300"/>
              </a:spcAft>
              <a:defRPr sz="1400">
                <a:latin typeface="WenQuanYi Zen Hei"/>
              </a:defRPr>
            </a:pPr>
          </a:p>
          <a:p>
            <a:pPr>
              <a:spcAft>
                <a:spcPts val="300"/>
              </a:spcAft>
              <a:defRPr sz="1400">
                <a:latin typeface="WenQuanYi Zen Hei"/>
              </a:defRPr>
            </a:pPr>
            <a:r>
              <a:rPr>
                <a:latin typeface="WenQuanYi Zen Hei"/>
              </a:rPr>
              <a:t>第一阶段：内部验收（第1周）</a:t>
            </a:r>
          </a:p>
          <a:p>
            <a:pPr>
              <a:spcAft>
                <a:spcPts val="300"/>
              </a:spcAft>
              <a:defRPr sz="1400">
                <a:latin typeface="WenQuanYi Zen Hei"/>
              </a:defRPr>
            </a:pPr>
            <a:r>
              <a:rPr>
                <a:latin typeface="WenQuanYi Zen Hei"/>
              </a:rPr>
              <a:t>• 开发团队自测完成</a:t>
            </a:r>
          </a:p>
          <a:p>
            <a:pPr>
              <a:spcAft>
                <a:spcPts val="300"/>
              </a:spcAft>
              <a:defRPr sz="1400">
                <a:latin typeface="WenQuanYi Zen Hei"/>
              </a:defRPr>
            </a:pPr>
            <a:r>
              <a:rPr>
                <a:latin typeface="WenQuanYi Zen Hei"/>
              </a:rPr>
              <a:t>• 测试团队全面测试</a:t>
            </a:r>
          </a:p>
          <a:p>
            <a:pPr>
              <a:spcAft>
                <a:spcPts val="300"/>
              </a:spcAft>
              <a:defRPr sz="1400">
                <a:latin typeface="WenQuanYi Zen Hei"/>
              </a:defRPr>
            </a:pPr>
            <a:r>
              <a:rPr>
                <a:latin typeface="WenQuanYi Zen Hei"/>
              </a:rPr>
              <a:t>• 问题修复与回归测试</a:t>
            </a:r>
          </a:p>
          <a:p>
            <a:pPr>
              <a:spcAft>
                <a:spcPts val="300"/>
              </a:spcAft>
              <a:defRPr sz="1400">
                <a:latin typeface="WenQuanYi Zen Hei"/>
              </a:defRPr>
            </a:pPr>
          </a:p>
          <a:p>
            <a:pPr>
              <a:spcAft>
                <a:spcPts val="300"/>
              </a:spcAft>
              <a:defRPr sz="1400">
                <a:latin typeface="WenQuanYi Zen Hei"/>
              </a:defRPr>
            </a:pPr>
            <a:r>
              <a:rPr>
                <a:latin typeface="WenQuanYi Zen Hei"/>
              </a:rPr>
              <a:t>第二阶段：用户验收（第2-3周）</a:t>
            </a:r>
          </a:p>
          <a:p>
            <a:pPr>
              <a:spcAft>
                <a:spcPts val="300"/>
              </a:spcAft>
              <a:defRPr sz="1400">
                <a:latin typeface="WenQuanYi Zen Hei"/>
              </a:defRPr>
            </a:pPr>
            <a:r>
              <a:rPr>
                <a:latin typeface="WenQuanYi Zen Hei"/>
              </a:rPr>
              <a:t>• 用户代表参与UAT测试</a:t>
            </a:r>
          </a:p>
          <a:p>
            <a:pPr>
              <a:spcAft>
                <a:spcPts val="300"/>
              </a:spcAft>
              <a:defRPr sz="1400">
                <a:latin typeface="WenQuanYi Zen Hei"/>
              </a:defRPr>
            </a:pPr>
            <a:r>
              <a:rPr>
                <a:latin typeface="WenQuanYi Zen Hei"/>
              </a:rPr>
              <a:t>• 收集用户反馈意见</a:t>
            </a:r>
          </a:p>
          <a:p>
            <a:pPr>
              <a:spcAft>
                <a:spcPts val="300"/>
              </a:spcAft>
              <a:defRPr sz="1400">
                <a:latin typeface="WenQuanYi Zen Hei"/>
              </a:defRPr>
            </a:pPr>
            <a:r>
              <a:rPr>
                <a:latin typeface="WenQuanYi Zen Hei"/>
              </a:rPr>
              <a:t>• 优化调整与二次验证</a:t>
            </a:r>
          </a:p>
          <a:p>
            <a:pPr>
              <a:spcAft>
                <a:spcPts val="300"/>
              </a:spcAft>
              <a:defRPr sz="1400">
                <a:latin typeface="WenQuanYi Zen Hei"/>
              </a:defRPr>
            </a:pPr>
          </a:p>
          <a:p>
            <a:pPr>
              <a:spcAft>
                <a:spcPts val="300"/>
              </a:spcAft>
              <a:defRPr sz="1400">
                <a:latin typeface="WenQuanYi Zen Hei"/>
              </a:defRPr>
            </a:pPr>
            <a:r>
              <a:rPr>
                <a:latin typeface="WenQuanYi Zen Hei"/>
              </a:rPr>
              <a:t>第三阶段：正式验收（第4周）</a:t>
            </a:r>
          </a:p>
          <a:p>
            <a:pPr>
              <a:spcAft>
                <a:spcPts val="300"/>
              </a:spcAft>
              <a:defRPr sz="1400">
                <a:latin typeface="WenQuanYi Zen Hei"/>
              </a:defRPr>
            </a:pPr>
            <a:r>
              <a:rPr>
                <a:latin typeface="WenQuanYi Zen Hei"/>
              </a:rPr>
              <a:t>• 提交验收申请</a:t>
            </a:r>
          </a:p>
          <a:p>
            <a:pPr>
              <a:spcAft>
                <a:spcPts val="300"/>
              </a:spcAft>
              <a:defRPr sz="1400">
                <a:latin typeface="WenQuanYi Zen Hei"/>
              </a:defRPr>
            </a:pPr>
            <a:r>
              <a:rPr>
                <a:latin typeface="WenQuanYi Zen Hei"/>
              </a:rPr>
              <a:t>• 组织验收评审会</a:t>
            </a:r>
          </a:p>
          <a:p>
            <a:pPr>
              <a:spcAft>
                <a:spcPts val="300"/>
              </a:spcAft>
              <a:defRPr sz="1400">
                <a:latin typeface="WenQuanYi Zen Hei"/>
              </a:defRPr>
            </a:pPr>
            <a:r>
              <a:rPr>
                <a:latin typeface="WenQuanYi Zen Hei"/>
              </a:rPr>
              <a:t>• 现场演示与答辩</a:t>
            </a:r>
          </a:p>
          <a:p>
            <a:pPr>
              <a:spcAft>
                <a:spcPts val="300"/>
              </a:spcAft>
              <a:defRPr sz="1400">
                <a:latin typeface="WenQuanYi Zen Hei"/>
              </a:defRPr>
            </a:pPr>
            <a:r>
              <a:rPr>
                <a:latin typeface="WenQuanYi Zen Hei"/>
              </a:rPr>
              <a:t>• 验收专家组评审</a:t>
            </a:r>
          </a:p>
          <a:p>
            <a:pPr>
              <a:spcAft>
                <a:spcPts val="300"/>
              </a:spcAft>
              <a:defRPr sz="1400">
                <a:latin typeface="WenQuanYi Zen Hei"/>
              </a:defRPr>
            </a:pPr>
            <a:r>
              <a:rPr>
                <a:latin typeface="WenQuanYi Zen Hei"/>
              </a:rPr>
              <a:t>• 签署验收报告</a:t>
            </a:r>
          </a:p>
          <a:p>
            <a:pPr>
              <a:spcAft>
                <a:spcPts val="300"/>
              </a:spcAft>
              <a:defRPr sz="1400">
                <a:latin typeface="WenQuanYi Zen Hei"/>
              </a:defRPr>
            </a:pPr>
          </a:p>
          <a:p>
            <a:pPr>
              <a:spcAft>
                <a:spcPts val="300"/>
              </a:spcAft>
              <a:defRPr sz="1400">
                <a:latin typeface="WenQuanYi Zen Hei"/>
              </a:defRPr>
            </a:pPr>
            <a:r>
              <a:rPr>
                <a:latin typeface="WenQuanYi Zen Hei"/>
              </a:rPr>
              <a:t>验收通过标准：</a:t>
            </a:r>
          </a:p>
          <a:p>
            <a:pPr>
              <a:spcAft>
                <a:spcPts val="300"/>
              </a:spcAft>
              <a:defRPr sz="1400">
                <a:latin typeface="WenQuanYi Zen Hei"/>
              </a:defRPr>
            </a:pPr>
            <a:r>
              <a:rPr>
                <a:latin typeface="WenQuanYi Zen Hei"/>
              </a:rPr>
              <a:t>• 所有功能正常运行</a:t>
            </a:r>
          </a:p>
          <a:p>
            <a:pPr>
              <a:spcAft>
                <a:spcPts val="300"/>
              </a:spcAft>
              <a:defRPr sz="1400">
                <a:latin typeface="WenQuanYi Zen Hei"/>
              </a:defRPr>
            </a:pPr>
            <a:r>
              <a:rPr>
                <a:latin typeface="WenQuanYi Zen Hei"/>
              </a:rPr>
              <a:t>• 性能指标达到要求</a:t>
            </a:r>
          </a:p>
          <a:p>
            <a:pPr>
              <a:spcAft>
                <a:spcPts val="300"/>
              </a:spcAft>
              <a:defRPr sz="1400">
                <a:latin typeface="WenQuanYi Zen Hei"/>
              </a:defRPr>
            </a:pPr>
            <a:r>
              <a:rPr>
                <a:latin typeface="WenQuanYi Zen Hei"/>
              </a:rPr>
              <a:t>• 无遗留高危问题</a:t>
            </a:r>
          </a:p>
          <a:p>
            <a:pPr>
              <a:spcAft>
                <a:spcPts val="300"/>
              </a:spcAft>
              <a:defRPr sz="1400">
                <a:latin typeface="WenQuanYi Zen Hei"/>
              </a:defRPr>
            </a:pPr>
            <a:r>
              <a:rPr>
                <a:latin typeface="WenQuanYi Zen Hei"/>
              </a:rPr>
              <a:t>• 文档资料完整齐全</a:t>
            </a:r>
          </a:p>
          <a:p>
            <a:pPr>
              <a:spcAft>
                <a:spcPts val="300"/>
              </a:spcAft>
              <a:defRPr sz="1400">
                <a:latin typeface="WenQuanYi Zen Hei"/>
              </a:defRPr>
            </a:pPr>
            <a:r>
              <a:rPr>
                <a:latin typeface="WenQuanYi Zen Hei"/>
              </a:rPr>
              <a:t>• 验收专家组一致通过</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11274552" cy="640080"/>
          </a:xfrm>
          <a:prstGeom prst="rect">
            <a:avLst/>
          </a:prstGeom>
          <a:noFill/>
        </p:spPr>
        <p:txBody>
          <a:bodyPr wrap="none">
            <a:spAutoFit/>
          </a:bodyPr>
          <a:lstStyle/>
          <a:p>
            <a:pPr>
              <a:defRPr sz="3200" b="1">
                <a:solidFill>
                  <a:srgbClr val="0046A0"/>
                </a:solidFill>
                <a:latin typeface="WenQuanYi Zen Hei"/>
              </a:defRPr>
            </a:pPr>
            <a:r>
              <a:rPr>
                <a:latin typeface="WenQuanYi Zen Hei"/>
              </a:rPr>
              <a:t>六、项目验收（续）</a:t>
            </a:r>
          </a:p>
        </p:txBody>
      </p:sp>
      <p:sp>
        <p:nvSpPr>
          <p:cNvPr id="3" name="TextBox 2"/>
          <p:cNvSpPr txBox="1"/>
          <p:nvPr/>
        </p:nvSpPr>
        <p:spPr>
          <a:xfrm>
            <a:off x="457200" y="1097280"/>
            <a:ext cx="11274552" cy="5303520"/>
          </a:xfrm>
          <a:prstGeom prst="rect">
            <a:avLst/>
          </a:prstGeom>
          <a:noFill/>
        </p:spPr>
        <p:txBody>
          <a:bodyPr wrap="square">
            <a:spAutoFit/>
          </a:bodyPr>
          <a:lstStyle/>
          <a:p>
            <a:pPr>
              <a:spcAft>
                <a:spcPts val="300"/>
              </a:spcAft>
              <a:defRPr sz="1400">
                <a:latin typeface="WenQuanYi Zen Hei"/>
              </a:defRPr>
            </a:pPr>
            <a:r>
              <a:rPr>
                <a:latin typeface="WenQuanYi Zen Hei"/>
              </a:rPr>
              <a:t>验收风险与应对</a:t>
            </a:r>
          </a:p>
          <a:p>
            <a:pPr>
              <a:spcAft>
                <a:spcPts val="300"/>
              </a:spcAft>
              <a:defRPr sz="1400">
                <a:latin typeface="WenQuanYi Zen Hei"/>
              </a:defRPr>
            </a:pPr>
          </a:p>
          <a:p>
            <a:pPr>
              <a:spcAft>
                <a:spcPts val="300"/>
              </a:spcAft>
              <a:defRPr sz="1400">
                <a:latin typeface="WenQuanYi Zen Hei"/>
              </a:defRPr>
            </a:pPr>
            <a:r>
              <a:rPr>
                <a:latin typeface="WenQuanYi Zen Hei"/>
              </a:rPr>
              <a:t>潜在风险：</a:t>
            </a:r>
          </a:p>
          <a:p>
            <a:pPr>
              <a:spcAft>
                <a:spcPts val="300"/>
              </a:spcAft>
              <a:defRPr sz="1400">
                <a:latin typeface="WenQuanYi Zen Hei"/>
              </a:defRPr>
            </a:pPr>
            <a:r>
              <a:rPr>
                <a:latin typeface="WenQuanYi Zen Hei"/>
              </a:rPr>
              <a:t>• 功能缺陷：小概率遗留bug</a:t>
            </a:r>
          </a:p>
          <a:p>
            <a:pPr lvl="1">
              <a:spcAft>
                <a:spcPts val="300"/>
              </a:spcAft>
              <a:defRPr sz="1300">
                <a:latin typeface="WenQuanYi Zen Hei"/>
              </a:defRPr>
            </a:pPr>
            <a:r>
              <a:rPr>
                <a:latin typeface="WenQuanYi Zen Hei"/>
              </a:rPr>
              <a:t>   应对：建立快速响应机制</a:t>
            </a:r>
          </a:p>
          <a:p>
            <a:pPr>
              <a:spcAft>
                <a:spcPts val="300"/>
              </a:spcAft>
              <a:defRPr sz="1400">
                <a:latin typeface="WenQuanYi Zen Hei"/>
              </a:defRPr>
            </a:pPr>
          </a:p>
          <a:p>
            <a:pPr>
              <a:spcAft>
                <a:spcPts val="300"/>
              </a:spcAft>
              <a:defRPr sz="1400">
                <a:latin typeface="WenQuanYi Zen Hei"/>
              </a:defRPr>
            </a:pPr>
            <a:r>
              <a:rPr>
                <a:latin typeface="WenQuanYi Zen Hei"/>
              </a:rPr>
              <a:t>• 性能不达标：高并发场景压力</a:t>
            </a:r>
          </a:p>
          <a:p>
            <a:pPr lvl="1">
              <a:spcAft>
                <a:spcPts val="300"/>
              </a:spcAft>
              <a:defRPr sz="1300">
                <a:latin typeface="WenQuanYi Zen Hei"/>
              </a:defRPr>
            </a:pPr>
            <a:r>
              <a:rPr>
                <a:latin typeface="WenQuanYi Zen Hei"/>
              </a:rPr>
              <a:t>   应对：提前优化，预留性能余量</a:t>
            </a:r>
          </a:p>
          <a:p>
            <a:pPr>
              <a:spcAft>
                <a:spcPts val="300"/>
              </a:spcAft>
              <a:defRPr sz="1400">
                <a:latin typeface="WenQuanYi Zen Hei"/>
              </a:defRPr>
            </a:pPr>
          </a:p>
          <a:p>
            <a:pPr>
              <a:spcAft>
                <a:spcPts val="300"/>
              </a:spcAft>
              <a:defRPr sz="1400">
                <a:latin typeface="WenQuanYi Zen Hei"/>
              </a:defRPr>
            </a:pPr>
            <a:r>
              <a:rPr>
                <a:latin typeface="WenQuanYi Zen Hei"/>
              </a:rPr>
              <a:t>• 用户培训不足：操作不熟练</a:t>
            </a:r>
          </a:p>
          <a:p>
            <a:pPr lvl="1">
              <a:spcAft>
                <a:spcPts val="300"/>
              </a:spcAft>
              <a:defRPr sz="1300">
                <a:latin typeface="WenQuanYi Zen Hei"/>
              </a:defRPr>
            </a:pPr>
            <a:r>
              <a:rPr>
                <a:latin typeface="WenQuanYi Zen Hei"/>
              </a:rPr>
              <a:t>   应对：加强培训，提供现场支持</a:t>
            </a:r>
          </a:p>
          <a:p>
            <a:pPr>
              <a:spcAft>
                <a:spcPts val="300"/>
              </a:spcAft>
              <a:defRPr sz="1400">
                <a:latin typeface="WenQuanYi Zen Hei"/>
              </a:defRPr>
            </a:pPr>
          </a:p>
          <a:p>
            <a:pPr>
              <a:spcAft>
                <a:spcPts val="300"/>
              </a:spcAft>
              <a:defRPr sz="1400">
                <a:latin typeface="WenQuanYi Zen Hei"/>
              </a:defRPr>
            </a:pPr>
            <a:r>
              <a:rPr>
                <a:latin typeface="WenQuanYi Zen Hei"/>
              </a:rPr>
              <a:t>• 文档不完整：缺少部分文档</a:t>
            </a:r>
          </a:p>
          <a:p>
            <a:pPr lvl="1">
              <a:spcAft>
                <a:spcPts val="300"/>
              </a:spcAft>
              <a:defRPr sz="1300">
                <a:latin typeface="WenQuanYi Zen Hei"/>
              </a:defRPr>
            </a:pPr>
            <a:r>
              <a:rPr>
                <a:latin typeface="WenQuanYi Zen Hei"/>
              </a:rPr>
              <a:t>   应对：文档检查清单，逐项确认</a:t>
            </a:r>
          </a:p>
          <a:p>
            <a:pPr>
              <a:spcAft>
                <a:spcPts val="300"/>
              </a:spcAft>
              <a:defRPr sz="1400">
                <a:latin typeface="WenQuanYi Zen Hei"/>
              </a:defRPr>
            </a:pPr>
          </a:p>
          <a:p>
            <a:pPr>
              <a:spcAft>
                <a:spcPts val="300"/>
              </a:spcAft>
              <a:defRPr sz="1400">
                <a:latin typeface="WenQuanYi Zen Hei"/>
              </a:defRPr>
            </a:pPr>
            <a:r>
              <a:rPr>
                <a:latin typeface="WenQuanYi Zen Hei"/>
              </a:rPr>
              <a:t>验收成功保障措施：</a:t>
            </a:r>
          </a:p>
          <a:p>
            <a:pPr>
              <a:spcAft>
                <a:spcPts val="300"/>
              </a:spcAft>
              <a:defRPr sz="1400">
                <a:latin typeface="WenQuanYi Zen Hei"/>
              </a:defRPr>
            </a:pPr>
            <a:r>
              <a:rPr>
                <a:latin typeface="WenQuanYi Zen Hei"/>
              </a:rPr>
              <a:t>• 建立验收倒计时机制</a:t>
            </a:r>
          </a:p>
          <a:p>
            <a:pPr>
              <a:spcAft>
                <a:spcPts val="300"/>
              </a:spcAft>
              <a:defRPr sz="1400">
                <a:latin typeface="WenQuanYi Zen Hei"/>
              </a:defRPr>
            </a:pPr>
            <a:r>
              <a:rPr>
                <a:latin typeface="WenQuanYi Zen Hei"/>
              </a:rPr>
              <a:t>• 每日验收准备进度同步</a:t>
            </a:r>
          </a:p>
          <a:p>
            <a:pPr>
              <a:spcAft>
                <a:spcPts val="300"/>
              </a:spcAft>
              <a:defRPr sz="1400">
                <a:latin typeface="WenQuanYi Zen Hei"/>
              </a:defRPr>
            </a:pPr>
            <a:r>
              <a:rPr>
                <a:latin typeface="WenQuanYi Zen Hei"/>
              </a:rPr>
              <a:t>• 专人负责验收协调工作</a:t>
            </a:r>
          </a:p>
          <a:p>
            <a:pPr>
              <a:spcAft>
                <a:spcPts val="300"/>
              </a:spcAft>
              <a:defRPr sz="1400">
                <a:latin typeface="WenQuanYi Zen Hei"/>
              </a:defRPr>
            </a:pPr>
            <a:r>
              <a:rPr>
                <a:latin typeface="WenQuanYi Zen Hei"/>
              </a:rPr>
              <a:t>• 预留充足的问题修复时间</a:t>
            </a:r>
          </a:p>
          <a:p>
            <a:pPr>
              <a:spcAft>
                <a:spcPts val="300"/>
              </a:spcAft>
              <a:defRPr sz="1400">
                <a:latin typeface="WenQuanYi Zen Hei"/>
              </a:defRPr>
            </a:pPr>
            <a:r>
              <a:rPr>
                <a:latin typeface="WenQuanYi Zen Hei"/>
              </a:rPr>
              <a:t>• 准备详细的演示方案</a:t>
            </a:r>
          </a:p>
          <a:p>
            <a:pPr>
              <a:spcAft>
                <a:spcPts val="300"/>
              </a:spcAft>
              <a:defRPr sz="1400">
                <a:latin typeface="WenQuanYi Zen Hei"/>
              </a:defRPr>
            </a:pPr>
            <a:r>
              <a:rPr>
                <a:latin typeface="WenQuanYi Zen Hei"/>
              </a:rPr>
              <a:t>• 提前与验收方充分沟通</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11274552" cy="640080"/>
          </a:xfrm>
          <a:prstGeom prst="rect">
            <a:avLst/>
          </a:prstGeom>
          <a:noFill/>
        </p:spPr>
        <p:txBody>
          <a:bodyPr wrap="none">
            <a:spAutoFit/>
          </a:bodyPr>
          <a:lstStyle/>
          <a:p>
            <a:pPr>
              <a:defRPr sz="3200" b="1">
                <a:solidFill>
                  <a:srgbClr val="0046A0"/>
                </a:solidFill>
                <a:latin typeface="WenQuanYi Zen Hei"/>
              </a:defRPr>
            </a:pPr>
            <a:r>
              <a:rPr>
                <a:latin typeface="WenQuanYi Zen Hei"/>
              </a:rPr>
              <a:t>六、项目验收（续）</a:t>
            </a:r>
          </a:p>
        </p:txBody>
      </p:sp>
      <p:sp>
        <p:nvSpPr>
          <p:cNvPr id="3" name="TextBox 2"/>
          <p:cNvSpPr txBox="1"/>
          <p:nvPr/>
        </p:nvSpPr>
        <p:spPr>
          <a:xfrm>
            <a:off x="457200" y="1097280"/>
            <a:ext cx="11274552" cy="5303520"/>
          </a:xfrm>
          <a:prstGeom prst="rect">
            <a:avLst/>
          </a:prstGeom>
          <a:noFill/>
        </p:spPr>
        <p:txBody>
          <a:bodyPr wrap="square">
            <a:spAutoFit/>
          </a:bodyPr>
          <a:lstStyle/>
          <a:p>
            <a:pPr>
              <a:spcAft>
                <a:spcPts val="300"/>
              </a:spcAft>
              <a:defRPr sz="1400">
                <a:latin typeface="WenQuanYi Zen Hei"/>
              </a:defRPr>
            </a:pPr>
            <a:r>
              <a:rPr>
                <a:latin typeface="WenQuanYi Zen Hei"/>
              </a:rPr>
              <a:t>验收风险与应对</a:t>
            </a:r>
          </a:p>
          <a:p>
            <a:pPr>
              <a:spcAft>
                <a:spcPts val="300"/>
              </a:spcAft>
              <a:defRPr sz="1400">
                <a:latin typeface="WenQuanYi Zen Hei"/>
              </a:defRPr>
            </a:pPr>
          </a:p>
          <a:p>
            <a:pPr>
              <a:spcAft>
                <a:spcPts val="300"/>
              </a:spcAft>
              <a:defRPr sz="1400">
                <a:latin typeface="WenQuanYi Zen Hei"/>
              </a:defRPr>
            </a:pPr>
            <a:r>
              <a:rPr>
                <a:latin typeface="WenQuanYi Zen Hei"/>
              </a:rPr>
              <a:t>潜在风险：</a:t>
            </a:r>
          </a:p>
          <a:p>
            <a:pPr>
              <a:spcAft>
                <a:spcPts val="300"/>
              </a:spcAft>
              <a:defRPr sz="1400">
                <a:latin typeface="WenQuanYi Zen Hei"/>
              </a:defRPr>
            </a:pPr>
            <a:r>
              <a:rPr>
                <a:latin typeface="WenQuanYi Zen Hei"/>
              </a:rPr>
              <a:t>• 功能缺陷：小概率遗留bug</a:t>
            </a:r>
          </a:p>
          <a:p>
            <a:pPr lvl="1">
              <a:spcAft>
                <a:spcPts val="300"/>
              </a:spcAft>
              <a:defRPr sz="1300">
                <a:latin typeface="WenQuanYi Zen Hei"/>
              </a:defRPr>
            </a:pPr>
            <a:r>
              <a:rPr>
                <a:latin typeface="WenQuanYi Zen Hei"/>
              </a:rPr>
              <a:t>   应对：建立快速响应机制</a:t>
            </a:r>
          </a:p>
          <a:p>
            <a:pPr>
              <a:spcAft>
                <a:spcPts val="300"/>
              </a:spcAft>
              <a:defRPr sz="1400">
                <a:latin typeface="WenQuanYi Zen Hei"/>
              </a:defRPr>
            </a:pPr>
          </a:p>
          <a:p>
            <a:pPr>
              <a:spcAft>
                <a:spcPts val="300"/>
              </a:spcAft>
              <a:defRPr sz="1400">
                <a:latin typeface="WenQuanYi Zen Hei"/>
              </a:defRPr>
            </a:pPr>
            <a:r>
              <a:rPr>
                <a:latin typeface="WenQuanYi Zen Hei"/>
              </a:rPr>
              <a:t>• 性能不达标：高并发场景压力</a:t>
            </a:r>
          </a:p>
          <a:p>
            <a:pPr lvl="1">
              <a:spcAft>
                <a:spcPts val="300"/>
              </a:spcAft>
              <a:defRPr sz="1300">
                <a:latin typeface="WenQuanYi Zen Hei"/>
              </a:defRPr>
            </a:pPr>
            <a:r>
              <a:rPr>
                <a:latin typeface="WenQuanYi Zen Hei"/>
              </a:rPr>
              <a:t>   应对：提前优化，预留性能余量</a:t>
            </a:r>
          </a:p>
          <a:p>
            <a:pPr>
              <a:spcAft>
                <a:spcPts val="300"/>
              </a:spcAft>
              <a:defRPr sz="1400">
                <a:latin typeface="WenQuanYi Zen Hei"/>
              </a:defRPr>
            </a:pPr>
          </a:p>
          <a:p>
            <a:pPr>
              <a:spcAft>
                <a:spcPts val="300"/>
              </a:spcAft>
              <a:defRPr sz="1400">
                <a:latin typeface="WenQuanYi Zen Hei"/>
              </a:defRPr>
            </a:pPr>
            <a:r>
              <a:rPr>
                <a:latin typeface="WenQuanYi Zen Hei"/>
              </a:rPr>
              <a:t>• 用户培训不足：操作不熟练</a:t>
            </a:r>
          </a:p>
          <a:p>
            <a:pPr lvl="1">
              <a:spcAft>
                <a:spcPts val="300"/>
              </a:spcAft>
              <a:defRPr sz="1300">
                <a:latin typeface="WenQuanYi Zen Hei"/>
              </a:defRPr>
            </a:pPr>
            <a:r>
              <a:rPr>
                <a:latin typeface="WenQuanYi Zen Hei"/>
              </a:rPr>
              <a:t>   应对：加强培训，提供现场支持</a:t>
            </a:r>
          </a:p>
          <a:p>
            <a:pPr>
              <a:spcAft>
                <a:spcPts val="300"/>
              </a:spcAft>
              <a:defRPr sz="1400">
                <a:latin typeface="WenQuanYi Zen Hei"/>
              </a:defRPr>
            </a:pPr>
          </a:p>
          <a:p>
            <a:pPr>
              <a:spcAft>
                <a:spcPts val="300"/>
              </a:spcAft>
              <a:defRPr sz="1400">
                <a:latin typeface="WenQuanYi Zen Hei"/>
              </a:defRPr>
            </a:pPr>
            <a:r>
              <a:rPr>
                <a:latin typeface="WenQuanYi Zen Hei"/>
              </a:rPr>
              <a:t>• 文档不完整：缺少部分文档</a:t>
            </a:r>
          </a:p>
          <a:p>
            <a:pPr lvl="1">
              <a:spcAft>
                <a:spcPts val="300"/>
              </a:spcAft>
              <a:defRPr sz="1300">
                <a:latin typeface="WenQuanYi Zen Hei"/>
              </a:defRPr>
            </a:pPr>
            <a:r>
              <a:rPr>
                <a:latin typeface="WenQuanYi Zen Hei"/>
              </a:rPr>
              <a:t>   应对：文档检查清单，逐项确认</a:t>
            </a:r>
          </a:p>
          <a:p>
            <a:pPr>
              <a:spcAft>
                <a:spcPts val="300"/>
              </a:spcAft>
              <a:defRPr sz="1400">
                <a:latin typeface="WenQuanYi Zen Hei"/>
              </a:defRPr>
            </a:pPr>
          </a:p>
          <a:p>
            <a:pPr>
              <a:spcAft>
                <a:spcPts val="300"/>
              </a:spcAft>
              <a:defRPr sz="1400">
                <a:latin typeface="WenQuanYi Zen Hei"/>
              </a:defRPr>
            </a:pPr>
            <a:r>
              <a:rPr>
                <a:latin typeface="WenQuanYi Zen Hei"/>
              </a:rPr>
              <a:t>验收成功保障措施：</a:t>
            </a:r>
          </a:p>
          <a:p>
            <a:pPr>
              <a:spcAft>
                <a:spcPts val="300"/>
              </a:spcAft>
              <a:defRPr sz="1400">
                <a:latin typeface="WenQuanYi Zen Hei"/>
              </a:defRPr>
            </a:pPr>
            <a:r>
              <a:rPr>
                <a:latin typeface="WenQuanYi Zen Hei"/>
              </a:rPr>
              <a:t>• 建立验收倒计时机制</a:t>
            </a:r>
          </a:p>
          <a:p>
            <a:pPr>
              <a:spcAft>
                <a:spcPts val="300"/>
              </a:spcAft>
              <a:defRPr sz="1400">
                <a:latin typeface="WenQuanYi Zen Hei"/>
              </a:defRPr>
            </a:pPr>
            <a:r>
              <a:rPr>
                <a:latin typeface="WenQuanYi Zen Hei"/>
              </a:rPr>
              <a:t>• 每日验收准备进度同步</a:t>
            </a:r>
          </a:p>
          <a:p>
            <a:pPr>
              <a:spcAft>
                <a:spcPts val="300"/>
              </a:spcAft>
              <a:defRPr sz="1400">
                <a:latin typeface="WenQuanYi Zen Hei"/>
              </a:defRPr>
            </a:pPr>
            <a:r>
              <a:rPr>
                <a:latin typeface="WenQuanYi Zen Hei"/>
              </a:rPr>
              <a:t>• 专人负责验收协调工作</a:t>
            </a:r>
          </a:p>
          <a:p>
            <a:pPr>
              <a:spcAft>
                <a:spcPts val="300"/>
              </a:spcAft>
              <a:defRPr sz="1400">
                <a:latin typeface="WenQuanYi Zen Hei"/>
              </a:defRPr>
            </a:pPr>
            <a:r>
              <a:rPr>
                <a:latin typeface="WenQuanYi Zen Hei"/>
              </a:rPr>
              <a:t>• 预留充足的问题修复时间</a:t>
            </a:r>
          </a:p>
          <a:p>
            <a:pPr>
              <a:spcAft>
                <a:spcPts val="300"/>
              </a:spcAft>
              <a:defRPr sz="1400">
                <a:latin typeface="WenQuanYi Zen Hei"/>
              </a:defRPr>
            </a:pPr>
            <a:r>
              <a:rPr>
                <a:latin typeface="WenQuanYi Zen Hei"/>
              </a:rPr>
              <a:t>• 准备详细的演示方案</a:t>
            </a:r>
          </a:p>
          <a:p>
            <a:pPr>
              <a:spcAft>
                <a:spcPts val="300"/>
              </a:spcAft>
              <a:defRPr sz="1400">
                <a:latin typeface="WenQuanYi Zen Hei"/>
              </a:defRPr>
            </a:pPr>
            <a:r>
              <a:rPr>
                <a:latin typeface="WenQuanYi Zen Hei"/>
              </a:rPr>
              <a:t>• 提前与验收方充分沟通</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11274552" cy="640080"/>
          </a:xfrm>
          <a:prstGeom prst="rect">
            <a:avLst/>
          </a:prstGeom>
          <a:noFill/>
        </p:spPr>
        <p:txBody>
          <a:bodyPr wrap="none">
            <a:spAutoFit/>
          </a:bodyPr>
          <a:lstStyle/>
          <a:p>
            <a:pPr>
              <a:defRPr sz="3200" b="1">
                <a:solidFill>
                  <a:srgbClr val="0046A0"/>
                </a:solidFill>
                <a:latin typeface="WenQuanYi Zen Hei"/>
              </a:defRPr>
            </a:pPr>
            <a:r>
              <a:rPr>
                <a:latin typeface="WenQuanYi Zen Hei"/>
              </a:rPr>
              <a:t>项目总结与展望</a:t>
            </a:r>
          </a:p>
        </p:txBody>
      </p:sp>
      <p:sp>
        <p:nvSpPr>
          <p:cNvPr id="3" name="TextBox 2"/>
          <p:cNvSpPr txBox="1"/>
          <p:nvPr/>
        </p:nvSpPr>
        <p:spPr>
          <a:xfrm>
            <a:off x="457200" y="1097280"/>
            <a:ext cx="11274552" cy="5303520"/>
          </a:xfrm>
          <a:prstGeom prst="rect">
            <a:avLst/>
          </a:prstGeom>
          <a:noFill/>
        </p:spPr>
        <p:txBody>
          <a:bodyPr wrap="square">
            <a:spAutoFit/>
          </a:bodyPr>
          <a:lstStyle/>
          <a:p>
            <a:pPr>
              <a:spcAft>
                <a:spcPts val="300"/>
              </a:spcAft>
              <a:defRPr sz="1600" b="1">
                <a:solidFill>
                  <a:srgbClr val="0046A0"/>
                </a:solidFill>
                <a:latin typeface="WenQuanYi Zen Hei"/>
              </a:defRPr>
            </a:pPr>
            <a:r>
              <a:rPr>
                <a:latin typeface="WenQuanYi Zen Hei"/>
              </a:rPr>
              <a:t>项目成果</a:t>
            </a:r>
          </a:p>
          <a:p>
            <a:pPr>
              <a:spcAft>
                <a:spcPts val="300"/>
              </a:spcAft>
              <a:defRPr sz="1400">
                <a:latin typeface="WenQuanYi Zen Hei"/>
              </a:defRPr>
            </a:pPr>
            <a:r>
              <a:rPr>
                <a:latin typeface="WenQuanYi Zen Hei"/>
              </a:rPr>
              <a:t>• 按期完成系统开发与测试</a:t>
            </a:r>
          </a:p>
          <a:p>
            <a:pPr>
              <a:spcAft>
                <a:spcPts val="300"/>
              </a:spcAft>
              <a:defRPr sz="1400">
                <a:latin typeface="WenQuanYi Zen Hei"/>
              </a:defRPr>
            </a:pPr>
            <a:r>
              <a:rPr>
                <a:latin typeface="WenQuanYi Zen Hei"/>
              </a:rPr>
              <a:t>• 系统功能完整，性能稳定</a:t>
            </a:r>
          </a:p>
          <a:p>
            <a:pPr>
              <a:spcAft>
                <a:spcPts val="300"/>
              </a:spcAft>
              <a:defRPr sz="1400">
                <a:latin typeface="WenQuanYi Zen Hei"/>
              </a:defRPr>
            </a:pPr>
            <a:r>
              <a:rPr>
                <a:latin typeface="WenQuanYi Zen Hei"/>
              </a:rPr>
              <a:t>• 团队协作顺畅，管理规范</a:t>
            </a:r>
          </a:p>
          <a:p>
            <a:pPr>
              <a:spcAft>
                <a:spcPts val="300"/>
              </a:spcAft>
              <a:defRPr sz="1400">
                <a:latin typeface="WenQuanYi Zen Hei"/>
              </a:defRPr>
            </a:pPr>
            <a:r>
              <a:rPr>
                <a:latin typeface="WenQuanYi Zen Hei"/>
              </a:rPr>
              <a:t>• 文档资料完整，交付物齐全</a:t>
            </a:r>
          </a:p>
          <a:p>
            <a:pPr>
              <a:spcAft>
                <a:spcPts val="300"/>
              </a:spcAft>
              <a:defRPr sz="1400">
                <a:latin typeface="WenQuanYi Zen Hei"/>
              </a:defRPr>
            </a:pPr>
          </a:p>
          <a:p>
            <a:pPr>
              <a:spcAft>
                <a:spcPts val="300"/>
              </a:spcAft>
              <a:defRPr sz="1600" b="1">
                <a:solidFill>
                  <a:srgbClr val="0046A0"/>
                </a:solidFill>
                <a:latin typeface="WenQuanYi Zen Hei"/>
              </a:defRPr>
            </a:pPr>
            <a:r>
              <a:rPr>
                <a:latin typeface="WenQuanYi Zen Hei"/>
              </a:rPr>
              <a:t>项目亮点</a:t>
            </a:r>
          </a:p>
          <a:p>
            <a:pPr>
              <a:spcAft>
                <a:spcPts val="300"/>
              </a:spcAft>
              <a:defRPr sz="1400">
                <a:latin typeface="WenQuanYi Zen Hei"/>
              </a:defRPr>
            </a:pPr>
            <a:r>
              <a:rPr>
                <a:latin typeface="WenQuanYi Zen Hei"/>
              </a:rPr>
              <a:t>• 采用先进技术架构，易于扩展</a:t>
            </a:r>
          </a:p>
          <a:p>
            <a:pPr>
              <a:spcAft>
                <a:spcPts val="300"/>
              </a:spcAft>
              <a:defRPr sz="1400">
                <a:latin typeface="WenQuanYi Zen Hei"/>
              </a:defRPr>
            </a:pPr>
            <a:r>
              <a:rPr>
                <a:latin typeface="WenQuanYi Zen Hei"/>
              </a:rPr>
              <a:t>• 用户界面友好，操作便捷</a:t>
            </a:r>
          </a:p>
          <a:p>
            <a:pPr>
              <a:spcAft>
                <a:spcPts val="300"/>
              </a:spcAft>
              <a:defRPr sz="1400">
                <a:latin typeface="WenQuanYi Zen Hei"/>
              </a:defRPr>
            </a:pPr>
            <a:r>
              <a:rPr>
                <a:latin typeface="WenQuanYi Zen Hei"/>
              </a:rPr>
              <a:t>• 系统性能优异，响应快速</a:t>
            </a:r>
          </a:p>
          <a:p>
            <a:pPr>
              <a:spcAft>
                <a:spcPts val="300"/>
              </a:spcAft>
              <a:defRPr sz="1400">
                <a:latin typeface="WenQuanYi Zen Hei"/>
              </a:defRPr>
            </a:pPr>
            <a:r>
              <a:rPr>
                <a:latin typeface="WenQuanYi Zen Hei"/>
              </a:rPr>
              <a:t>• 安全机制完善，数据可靠</a:t>
            </a:r>
          </a:p>
          <a:p>
            <a:pPr>
              <a:spcAft>
                <a:spcPts val="300"/>
              </a:spcAft>
              <a:defRPr sz="1400">
                <a:latin typeface="WenQuanYi Zen Hei"/>
              </a:defRPr>
            </a:pPr>
          </a:p>
          <a:p>
            <a:pPr>
              <a:spcAft>
                <a:spcPts val="300"/>
              </a:spcAft>
              <a:defRPr sz="1600" b="1">
                <a:solidFill>
                  <a:srgbClr val="0046A0"/>
                </a:solidFill>
                <a:latin typeface="WenQuanYi Zen Hei"/>
              </a:defRPr>
            </a:pPr>
            <a:r>
              <a:rPr>
                <a:latin typeface="WenQuanYi Zen Hei"/>
              </a:rPr>
              <a:t>后续计划</a:t>
            </a:r>
          </a:p>
          <a:p>
            <a:pPr>
              <a:spcAft>
                <a:spcPts val="300"/>
              </a:spcAft>
              <a:defRPr sz="1400">
                <a:latin typeface="WenQuanYi Zen Hei"/>
              </a:defRPr>
            </a:pPr>
            <a:r>
              <a:rPr>
                <a:latin typeface="WenQuanYi Zen Hei"/>
              </a:rPr>
              <a:t>• 顺利通过项目验收</a:t>
            </a:r>
          </a:p>
          <a:p>
            <a:pPr>
              <a:spcAft>
                <a:spcPts val="300"/>
              </a:spcAft>
              <a:defRPr sz="1400">
                <a:latin typeface="WenQuanYi Zen Hei"/>
              </a:defRPr>
            </a:pPr>
            <a:r>
              <a:rPr>
                <a:latin typeface="WenQuanYi Zen Hei"/>
              </a:rPr>
              <a:t>• 稳定上线运行</a:t>
            </a:r>
          </a:p>
          <a:p>
            <a:pPr>
              <a:spcAft>
                <a:spcPts val="300"/>
              </a:spcAft>
              <a:defRPr sz="1400">
                <a:latin typeface="WenQuanYi Zen Hei"/>
              </a:defRPr>
            </a:pPr>
            <a:r>
              <a:rPr>
                <a:latin typeface="WenQuanYi Zen Hei"/>
              </a:rPr>
              <a:t>• 持续优化改进</a:t>
            </a:r>
          </a:p>
          <a:p>
            <a:pPr>
              <a:spcAft>
                <a:spcPts val="300"/>
              </a:spcAft>
              <a:defRPr sz="1400">
                <a:latin typeface="WenQuanYi Zen Hei"/>
              </a:defRPr>
            </a:pPr>
            <a:r>
              <a:rPr>
                <a:latin typeface="WenQuanYi Zen Hei"/>
              </a:rPr>
              <a:t>• 用户培训与支持</a:t>
            </a:r>
          </a:p>
          <a:p>
            <a:pPr>
              <a:spcAft>
                <a:spcPts val="300"/>
              </a:spcAft>
              <a:defRPr sz="1400">
                <a:latin typeface="WenQuanYi Zen Hei"/>
              </a:defRPr>
            </a:pPr>
            <a:r>
              <a:rPr>
                <a:latin typeface="WenQuanYi Zen Hei"/>
              </a:rPr>
              <a:t>• 二期功能规划</a:t>
            </a:r>
          </a:p>
          <a:p>
            <a:pPr>
              <a:spcAft>
                <a:spcPts val="300"/>
              </a:spcAft>
              <a:defRPr sz="1400">
                <a:latin typeface="WenQuanYi Zen Hei"/>
              </a:defRPr>
            </a:pPr>
          </a:p>
          <a:p>
            <a:pPr>
              <a:spcAft>
                <a:spcPts val="300"/>
              </a:spcAft>
              <a:defRPr sz="1600" b="1">
                <a:solidFill>
                  <a:srgbClr val="0046A0"/>
                </a:solidFill>
                <a:latin typeface="WenQuanYi Zen Hei"/>
              </a:defRPr>
            </a:pPr>
            <a:r>
              <a:rPr>
                <a:latin typeface="WenQuanYi Zen Hei"/>
              </a:rPr>
              <a:t>致谢</a:t>
            </a:r>
          </a:p>
          <a:p>
            <a:pPr>
              <a:spcAft>
                <a:spcPts val="300"/>
              </a:spcAft>
              <a:defRPr sz="1400">
                <a:latin typeface="WenQuanYi Zen Hei"/>
              </a:defRPr>
            </a:pPr>
            <a:r>
              <a:rPr>
                <a:latin typeface="WenQuanYi Zen Hei"/>
              </a:rPr>
              <a:t>• 感谢项目组全体成员的辛勤付出</a:t>
            </a:r>
          </a:p>
          <a:p>
            <a:pPr>
              <a:spcAft>
                <a:spcPts val="300"/>
              </a:spcAft>
              <a:defRPr sz="1400">
                <a:latin typeface="WenQuanYi Zen Hei"/>
              </a:defRPr>
            </a:pPr>
            <a:r>
              <a:rPr>
                <a:latin typeface="WenQuanYi Zen Hei"/>
              </a:rPr>
              <a:t>• 感谢用户方的大力支持与配合</a:t>
            </a:r>
          </a:p>
          <a:p>
            <a:pPr>
              <a:spcAft>
                <a:spcPts val="300"/>
              </a:spcAft>
              <a:defRPr sz="1400">
                <a:latin typeface="WenQuanYi Zen Hei"/>
              </a:defRPr>
            </a:pPr>
            <a:r>
              <a:rPr>
                <a:latin typeface="WenQuanYi Zen Hei"/>
              </a:rPr>
              <a:t>• 感谢各级领导的关心与指导</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11274552" cy="640080"/>
          </a:xfrm>
          <a:prstGeom prst="rect">
            <a:avLst/>
          </a:prstGeom>
          <a:noFill/>
        </p:spPr>
        <p:txBody>
          <a:bodyPr wrap="none">
            <a:spAutoFit/>
          </a:bodyPr>
          <a:lstStyle/>
          <a:p>
            <a:pPr>
              <a:defRPr sz="3200" b="1">
                <a:solidFill>
                  <a:srgbClr val="0046A0"/>
                </a:solidFill>
                <a:latin typeface="WenQuanYi Zen Hei"/>
              </a:defRPr>
            </a:pPr>
            <a:r>
              <a:rPr>
                <a:latin typeface="WenQuanYi Zen Hei"/>
              </a:rPr>
              <a:t>项目总结与展望</a:t>
            </a:r>
          </a:p>
        </p:txBody>
      </p:sp>
      <p:sp>
        <p:nvSpPr>
          <p:cNvPr id="3" name="TextBox 2"/>
          <p:cNvSpPr txBox="1"/>
          <p:nvPr/>
        </p:nvSpPr>
        <p:spPr>
          <a:xfrm>
            <a:off x="457200" y="1097280"/>
            <a:ext cx="11274552" cy="5303520"/>
          </a:xfrm>
          <a:prstGeom prst="rect">
            <a:avLst/>
          </a:prstGeom>
          <a:noFill/>
        </p:spPr>
        <p:txBody>
          <a:bodyPr wrap="square">
            <a:spAutoFit/>
          </a:bodyPr>
          <a:lstStyle/>
          <a:p>
            <a:pPr>
              <a:spcAft>
                <a:spcPts val="300"/>
              </a:spcAft>
              <a:defRPr sz="1600" b="1">
                <a:solidFill>
                  <a:srgbClr val="0046A0"/>
                </a:solidFill>
                <a:latin typeface="WenQuanYi Zen Hei"/>
              </a:defRPr>
            </a:pPr>
            <a:r>
              <a:rPr>
                <a:latin typeface="WenQuanYi Zen Hei"/>
              </a:rPr>
              <a:t>项目成果</a:t>
            </a:r>
          </a:p>
          <a:p>
            <a:pPr>
              <a:spcAft>
                <a:spcPts val="300"/>
              </a:spcAft>
              <a:defRPr sz="1400">
                <a:latin typeface="WenQuanYi Zen Hei"/>
              </a:defRPr>
            </a:pPr>
            <a:r>
              <a:rPr>
                <a:latin typeface="WenQuanYi Zen Hei"/>
              </a:rPr>
              <a:t>• 按期完成系统开发与测试</a:t>
            </a:r>
          </a:p>
          <a:p>
            <a:pPr>
              <a:spcAft>
                <a:spcPts val="300"/>
              </a:spcAft>
              <a:defRPr sz="1400">
                <a:latin typeface="WenQuanYi Zen Hei"/>
              </a:defRPr>
            </a:pPr>
            <a:r>
              <a:rPr>
                <a:latin typeface="WenQuanYi Zen Hei"/>
              </a:rPr>
              <a:t>• 系统功能完整，性能稳定</a:t>
            </a:r>
          </a:p>
          <a:p>
            <a:pPr>
              <a:spcAft>
                <a:spcPts val="300"/>
              </a:spcAft>
              <a:defRPr sz="1400">
                <a:latin typeface="WenQuanYi Zen Hei"/>
              </a:defRPr>
            </a:pPr>
            <a:r>
              <a:rPr>
                <a:latin typeface="WenQuanYi Zen Hei"/>
              </a:rPr>
              <a:t>• 团队协作顺畅，管理规范</a:t>
            </a:r>
          </a:p>
          <a:p>
            <a:pPr>
              <a:spcAft>
                <a:spcPts val="300"/>
              </a:spcAft>
              <a:defRPr sz="1400">
                <a:latin typeface="WenQuanYi Zen Hei"/>
              </a:defRPr>
            </a:pPr>
            <a:r>
              <a:rPr>
                <a:latin typeface="WenQuanYi Zen Hei"/>
              </a:rPr>
              <a:t>• 文档资料完整，交付物齐全</a:t>
            </a:r>
          </a:p>
          <a:p>
            <a:pPr>
              <a:spcAft>
                <a:spcPts val="300"/>
              </a:spcAft>
              <a:defRPr sz="1400">
                <a:latin typeface="WenQuanYi Zen Hei"/>
              </a:defRPr>
            </a:pPr>
          </a:p>
          <a:p>
            <a:pPr>
              <a:spcAft>
                <a:spcPts val="300"/>
              </a:spcAft>
              <a:defRPr sz="1600" b="1">
                <a:solidFill>
                  <a:srgbClr val="0046A0"/>
                </a:solidFill>
                <a:latin typeface="WenQuanYi Zen Hei"/>
              </a:defRPr>
            </a:pPr>
            <a:r>
              <a:rPr>
                <a:latin typeface="WenQuanYi Zen Hei"/>
              </a:rPr>
              <a:t>项目亮点</a:t>
            </a:r>
          </a:p>
          <a:p>
            <a:pPr>
              <a:spcAft>
                <a:spcPts val="300"/>
              </a:spcAft>
              <a:defRPr sz="1400">
                <a:latin typeface="WenQuanYi Zen Hei"/>
              </a:defRPr>
            </a:pPr>
            <a:r>
              <a:rPr>
                <a:latin typeface="WenQuanYi Zen Hei"/>
              </a:rPr>
              <a:t>• 采用先进技术架构，易于扩展</a:t>
            </a:r>
          </a:p>
          <a:p>
            <a:pPr>
              <a:spcAft>
                <a:spcPts val="300"/>
              </a:spcAft>
              <a:defRPr sz="1400">
                <a:latin typeface="WenQuanYi Zen Hei"/>
              </a:defRPr>
            </a:pPr>
            <a:r>
              <a:rPr>
                <a:latin typeface="WenQuanYi Zen Hei"/>
              </a:rPr>
              <a:t>• 用户界面友好，操作便捷</a:t>
            </a:r>
          </a:p>
          <a:p>
            <a:pPr>
              <a:spcAft>
                <a:spcPts val="300"/>
              </a:spcAft>
              <a:defRPr sz="1400">
                <a:latin typeface="WenQuanYi Zen Hei"/>
              </a:defRPr>
            </a:pPr>
            <a:r>
              <a:rPr>
                <a:latin typeface="WenQuanYi Zen Hei"/>
              </a:rPr>
              <a:t>• 系统性能优异，响应快速</a:t>
            </a:r>
          </a:p>
          <a:p>
            <a:pPr>
              <a:spcAft>
                <a:spcPts val="300"/>
              </a:spcAft>
              <a:defRPr sz="1400">
                <a:latin typeface="WenQuanYi Zen Hei"/>
              </a:defRPr>
            </a:pPr>
            <a:r>
              <a:rPr>
                <a:latin typeface="WenQuanYi Zen Hei"/>
              </a:rPr>
              <a:t>• 安全机制完善，数据可靠</a:t>
            </a:r>
          </a:p>
          <a:p>
            <a:pPr>
              <a:spcAft>
                <a:spcPts val="300"/>
              </a:spcAft>
              <a:defRPr sz="1400">
                <a:latin typeface="WenQuanYi Zen Hei"/>
              </a:defRPr>
            </a:pPr>
          </a:p>
          <a:p>
            <a:pPr>
              <a:spcAft>
                <a:spcPts val="300"/>
              </a:spcAft>
              <a:defRPr sz="1600" b="1">
                <a:solidFill>
                  <a:srgbClr val="0046A0"/>
                </a:solidFill>
                <a:latin typeface="WenQuanYi Zen Hei"/>
              </a:defRPr>
            </a:pPr>
            <a:r>
              <a:rPr>
                <a:latin typeface="WenQuanYi Zen Hei"/>
              </a:rPr>
              <a:t>后续计划</a:t>
            </a:r>
          </a:p>
          <a:p>
            <a:pPr>
              <a:spcAft>
                <a:spcPts val="300"/>
              </a:spcAft>
              <a:defRPr sz="1400">
                <a:latin typeface="WenQuanYi Zen Hei"/>
              </a:defRPr>
            </a:pPr>
            <a:r>
              <a:rPr>
                <a:latin typeface="WenQuanYi Zen Hei"/>
              </a:rPr>
              <a:t>• 顺利通过项目验收</a:t>
            </a:r>
          </a:p>
          <a:p>
            <a:pPr>
              <a:spcAft>
                <a:spcPts val="300"/>
              </a:spcAft>
              <a:defRPr sz="1400">
                <a:latin typeface="WenQuanYi Zen Hei"/>
              </a:defRPr>
            </a:pPr>
            <a:r>
              <a:rPr>
                <a:latin typeface="WenQuanYi Zen Hei"/>
              </a:rPr>
              <a:t>• 稳定上线运行</a:t>
            </a:r>
          </a:p>
          <a:p>
            <a:pPr>
              <a:spcAft>
                <a:spcPts val="300"/>
              </a:spcAft>
              <a:defRPr sz="1400">
                <a:latin typeface="WenQuanYi Zen Hei"/>
              </a:defRPr>
            </a:pPr>
            <a:r>
              <a:rPr>
                <a:latin typeface="WenQuanYi Zen Hei"/>
              </a:rPr>
              <a:t>• 持续优化改进</a:t>
            </a:r>
          </a:p>
          <a:p>
            <a:pPr>
              <a:spcAft>
                <a:spcPts val="300"/>
              </a:spcAft>
              <a:defRPr sz="1400">
                <a:latin typeface="WenQuanYi Zen Hei"/>
              </a:defRPr>
            </a:pPr>
            <a:r>
              <a:rPr>
                <a:latin typeface="WenQuanYi Zen Hei"/>
              </a:rPr>
              <a:t>• 用户培训与支持</a:t>
            </a:r>
          </a:p>
          <a:p>
            <a:pPr>
              <a:spcAft>
                <a:spcPts val="300"/>
              </a:spcAft>
              <a:defRPr sz="1400">
                <a:latin typeface="WenQuanYi Zen Hei"/>
              </a:defRPr>
            </a:pPr>
            <a:r>
              <a:rPr>
                <a:latin typeface="WenQuanYi Zen Hei"/>
              </a:rPr>
              <a:t>• 二期功能规划</a:t>
            </a:r>
          </a:p>
          <a:p>
            <a:pPr>
              <a:spcAft>
                <a:spcPts val="300"/>
              </a:spcAft>
              <a:defRPr sz="1400">
                <a:latin typeface="WenQuanYi Zen Hei"/>
              </a:defRPr>
            </a:pPr>
          </a:p>
          <a:p>
            <a:pPr>
              <a:spcAft>
                <a:spcPts val="300"/>
              </a:spcAft>
              <a:defRPr sz="1600" b="1">
                <a:solidFill>
                  <a:srgbClr val="0046A0"/>
                </a:solidFill>
                <a:latin typeface="WenQuanYi Zen Hei"/>
              </a:defRPr>
            </a:pPr>
            <a:r>
              <a:rPr>
                <a:latin typeface="WenQuanYi Zen Hei"/>
              </a:rPr>
              <a:t>致谢</a:t>
            </a:r>
          </a:p>
          <a:p>
            <a:pPr>
              <a:spcAft>
                <a:spcPts val="300"/>
              </a:spcAft>
              <a:defRPr sz="1400">
                <a:latin typeface="WenQuanYi Zen Hei"/>
              </a:defRPr>
            </a:pPr>
            <a:r>
              <a:rPr>
                <a:latin typeface="WenQuanYi Zen Hei"/>
              </a:rPr>
              <a:t>• 感谢项目组全体成员的辛勤付出</a:t>
            </a:r>
          </a:p>
          <a:p>
            <a:pPr>
              <a:spcAft>
                <a:spcPts val="300"/>
              </a:spcAft>
              <a:defRPr sz="1400">
                <a:latin typeface="WenQuanYi Zen Hei"/>
              </a:defRPr>
            </a:pPr>
            <a:r>
              <a:rPr>
                <a:latin typeface="WenQuanYi Zen Hei"/>
              </a:rPr>
              <a:t>• 感谢用户方的大力支持与配合</a:t>
            </a:r>
          </a:p>
          <a:p>
            <a:pPr>
              <a:spcAft>
                <a:spcPts val="300"/>
              </a:spcAft>
              <a:defRPr sz="1400">
                <a:latin typeface="WenQuanYi Zen Hei"/>
              </a:defRPr>
            </a:pPr>
            <a:r>
              <a:rPr>
                <a:latin typeface="WenQuanYi Zen Hei"/>
              </a:rPr>
              <a:t>• 感谢各级领导的关心与指导</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828800" y="2286000"/>
            <a:ext cx="8531352" cy="1828800"/>
          </a:xfrm>
          <a:prstGeom prst="rect">
            <a:avLst/>
          </a:prstGeom>
          <a:noFill/>
        </p:spPr>
        <p:txBody>
          <a:bodyPr wrap="none">
            <a:spAutoFit/>
          </a:bodyPr>
          <a:lstStyle/>
          <a:p>
            <a:pPr algn="ctr">
              <a:defRPr sz="5200" b="1">
                <a:solidFill>
                  <a:srgbClr val="0046A0"/>
                </a:solidFill>
                <a:latin typeface="WenQuanYi Zen Hei"/>
              </a:defRPr>
            </a:pPr>
            <a:r>
              <a:rPr>
                <a:latin typeface="WenQuanYi Zen Hei"/>
              </a:rPr>
              <a:t>谢谢！</a:t>
            </a:r>
          </a:p>
          <a:p>
            <a:pPr algn="ctr">
              <a:defRPr sz="5200" b="1">
                <a:solidFill>
                  <a:srgbClr val="0046A0"/>
                </a:solidFill>
                <a:latin typeface="WenQuanYi Zen Hei"/>
              </a:defRPr>
            </a:pPr>
          </a:p>
          <a:p>
            <a:pPr algn="ctr">
              <a:defRPr sz="5200" b="1">
                <a:solidFill>
                  <a:srgbClr val="0046A0"/>
                </a:solidFill>
                <a:latin typeface="WenQuanYi Zen Hei"/>
              </a:defRPr>
            </a:pPr>
            <a:r>
              <a:rPr>
                <a:latin typeface="WenQuanYi Zen Hei"/>
              </a:rPr>
              <a:t>Q &amp; A</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828800" y="2286000"/>
            <a:ext cx="8531352" cy="1828800"/>
          </a:xfrm>
          <a:prstGeom prst="rect">
            <a:avLst/>
          </a:prstGeom>
          <a:noFill/>
        </p:spPr>
        <p:txBody>
          <a:bodyPr wrap="none">
            <a:spAutoFit/>
          </a:bodyPr>
          <a:lstStyle/>
          <a:p>
            <a:pPr algn="ctr">
              <a:defRPr sz="5200" b="1">
                <a:solidFill>
                  <a:srgbClr val="0046A0"/>
                </a:solidFill>
                <a:latin typeface="WenQuanYi Zen Hei"/>
              </a:defRPr>
            </a:pPr>
            <a:r>
              <a:rPr>
                <a:latin typeface="WenQuanYi Zen Hei"/>
              </a:rPr>
              <a:t>谢谢！</a:t>
            </a:r>
          </a:p>
          <a:p>
            <a:pPr algn="ctr">
              <a:defRPr sz="5200" b="1">
                <a:solidFill>
                  <a:srgbClr val="0046A0"/>
                </a:solidFill>
                <a:latin typeface="WenQuanYi Zen Hei"/>
              </a:defRPr>
            </a:pPr>
          </a:p>
          <a:p>
            <a:pPr algn="ctr">
              <a:defRPr sz="5200" b="1">
                <a:solidFill>
                  <a:srgbClr val="0046A0"/>
                </a:solidFill>
                <a:latin typeface="WenQuanYi Zen Hei"/>
              </a:defRPr>
            </a:pPr>
            <a:r>
              <a:rPr>
                <a:latin typeface="WenQuanYi Zen Hei"/>
              </a:rPr>
              <a:t>Q &amp; A</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43466" y="1684448"/>
            <a:ext cx="1989499" cy="369332"/>
          </a:xfrm>
          <a:prstGeom prst="rect">
            <a:avLst/>
          </a:prstGeom>
          <a:noFill/>
        </p:spPr>
        <p:txBody>
          <a:bodyPr wrap="square" rtlCol="0">
            <a:spAutoFit/>
          </a:bodyPr>
          <a:lstStyle/>
          <a:p>
            <a:r>
              <a:rPr kumimoji="1" lang="zh-CN" altLang="en-US" dirty="0"/>
              <a:t>主题活动上架</a:t>
            </a:r>
            <a:endParaRPr kumimoji="1" lang="en-US" altLang="zh-CN" dirty="0"/>
          </a:p>
        </p:txBody>
      </p:sp>
      <p:sp>
        <p:nvSpPr>
          <p:cNvPr id="4" name="文本框 3"/>
          <p:cNvSpPr txBox="1"/>
          <p:nvPr/>
        </p:nvSpPr>
        <p:spPr>
          <a:xfrm>
            <a:off x="637074" y="907281"/>
            <a:ext cx="2002282" cy="506934"/>
          </a:xfrm>
          <a:prstGeom prst="rect">
            <a:avLst/>
          </a:prstGeom>
          <a:noFill/>
        </p:spPr>
        <p:txBody>
          <a:bodyPr wrap="square" rIns="71755" rtlCol="0">
            <a:spAutoFit/>
          </a:bodyPr>
          <a:lstStyle/>
          <a:p>
            <a:pPr algn="l">
              <a:lnSpc>
                <a:spcPct val="120000"/>
              </a:lnSpc>
              <a:spcBef>
                <a:spcPts val="0"/>
              </a:spcBef>
              <a:spcAft>
                <a:spcPts val="0"/>
              </a:spcAft>
            </a:pPr>
            <a:r>
              <a:rPr lang="zh-CN" altLang="en-US" sz="2400" b="1" dirty="0">
                <a:solidFill>
                  <a:srgbClr val="0046A0"/>
                </a:solidFill>
                <a:latin typeface="+mj-ea"/>
                <a:ea typeface="+mj-ea"/>
                <a:cs typeface="+mj-ea"/>
              </a:rPr>
              <a:t>业务场景</a:t>
            </a:r>
            <a:endParaRPr lang="en-US" altLang="zh-CN" sz="2400" b="1" dirty="0">
              <a:solidFill>
                <a:srgbClr val="FF0000"/>
              </a:solidFill>
              <a:latin typeface="+mj-ea"/>
              <a:ea typeface="+mj-ea"/>
              <a:cs typeface="+mj-ea"/>
            </a:endParaRPr>
          </a:p>
        </p:txBody>
      </p:sp>
      <p:sp>
        <p:nvSpPr>
          <p:cNvPr id="8" name="矩形: 圆角 7"/>
          <p:cNvSpPr/>
          <p:nvPr/>
        </p:nvSpPr>
        <p:spPr>
          <a:xfrm>
            <a:off x="2645748" y="2698635"/>
            <a:ext cx="1451655"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1.</a:t>
            </a:r>
            <a:r>
              <a:rPr lang="zh-CN" altLang="en-US" sz="1000" dirty="0">
                <a:solidFill>
                  <a:schemeClr val="tx1"/>
                </a:solidFill>
              </a:rPr>
              <a:t>登录系统后台</a:t>
            </a:r>
            <a:endParaRPr lang="zh-CN" altLang="en-US" sz="1000" dirty="0">
              <a:solidFill>
                <a:schemeClr val="tx1"/>
              </a:solidFill>
            </a:endParaRPr>
          </a:p>
        </p:txBody>
      </p:sp>
      <p:sp>
        <p:nvSpPr>
          <p:cNvPr id="15" name="矩形: 圆角 14"/>
          <p:cNvSpPr/>
          <p:nvPr/>
        </p:nvSpPr>
        <p:spPr>
          <a:xfrm>
            <a:off x="4597300" y="2698633"/>
            <a:ext cx="1062274"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2.</a:t>
            </a:r>
            <a:r>
              <a:rPr lang="zh-CN" altLang="en-US" sz="1000" dirty="0">
                <a:solidFill>
                  <a:schemeClr val="tx1"/>
                </a:solidFill>
              </a:rPr>
              <a:t>活动管理，新增活动</a:t>
            </a:r>
            <a:endParaRPr lang="zh-CN" altLang="en-US" sz="1000" dirty="0">
              <a:solidFill>
                <a:schemeClr val="tx1"/>
              </a:solidFill>
            </a:endParaRPr>
          </a:p>
        </p:txBody>
      </p:sp>
      <p:sp>
        <p:nvSpPr>
          <p:cNvPr id="31" name="矩形: 圆角 30"/>
          <p:cNvSpPr/>
          <p:nvPr/>
        </p:nvSpPr>
        <p:spPr>
          <a:xfrm>
            <a:off x="747129" y="2698635"/>
            <a:ext cx="1451655" cy="525061"/>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运营部</a:t>
            </a:r>
            <a:endParaRPr lang="zh-CN" altLang="en-US" sz="1000" dirty="0"/>
          </a:p>
        </p:txBody>
      </p:sp>
      <p:cxnSp>
        <p:nvCxnSpPr>
          <p:cNvPr id="37" name="连接符: 肘形 36"/>
          <p:cNvCxnSpPr>
            <a:stCxn id="8" idx="3"/>
            <a:endCxn id="15" idx="1"/>
          </p:cNvCxnSpPr>
          <p:nvPr/>
        </p:nvCxnSpPr>
        <p:spPr>
          <a:xfrm flipV="1">
            <a:off x="4097403" y="2936728"/>
            <a:ext cx="499897" cy="3"/>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 name="连接符: 肘形 9"/>
          <p:cNvCxnSpPr>
            <a:stCxn id="15" idx="3"/>
            <a:endCxn id="20" idx="1"/>
          </p:cNvCxnSpPr>
          <p:nvPr/>
        </p:nvCxnSpPr>
        <p:spPr>
          <a:xfrm>
            <a:off x="5659574" y="2936728"/>
            <a:ext cx="727548" cy="1"/>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20" name="矩形: 圆角 19"/>
          <p:cNvSpPr/>
          <p:nvPr/>
        </p:nvSpPr>
        <p:spPr>
          <a:xfrm>
            <a:off x="6387122" y="2468428"/>
            <a:ext cx="2118902" cy="93660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3.</a:t>
            </a:r>
            <a:r>
              <a:rPr lang="zh-CN" altLang="en-US" sz="1000" dirty="0">
                <a:solidFill>
                  <a:schemeClr val="tx1"/>
                </a:solidFill>
              </a:rPr>
              <a:t>填写活动信息</a:t>
            </a:r>
            <a:endParaRPr lang="en-US" altLang="zh-CN" sz="1000" dirty="0">
              <a:solidFill>
                <a:schemeClr val="tx1"/>
              </a:solidFill>
            </a:endParaRPr>
          </a:p>
          <a:p>
            <a:pPr algn="ctr"/>
            <a:r>
              <a:rPr lang="zh-CN" altLang="en-US" sz="1000" dirty="0">
                <a:solidFill>
                  <a:schemeClr val="tx1"/>
                </a:solidFill>
              </a:rPr>
              <a:t>（活动名称、封面图、活动详情、每场人数上限、供应商、场地、日期、场次、价格等信息）</a:t>
            </a:r>
            <a:endParaRPr lang="zh-CN" altLang="en-US" sz="1000" dirty="0">
              <a:solidFill>
                <a:schemeClr val="tx1"/>
              </a:solidFill>
            </a:endParaRPr>
          </a:p>
        </p:txBody>
      </p:sp>
      <p:sp>
        <p:nvSpPr>
          <p:cNvPr id="52" name="矩形: 圆角 51"/>
          <p:cNvSpPr/>
          <p:nvPr/>
        </p:nvSpPr>
        <p:spPr>
          <a:xfrm>
            <a:off x="9008744" y="2693318"/>
            <a:ext cx="1294205"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4.</a:t>
            </a:r>
            <a:r>
              <a:rPr lang="zh-CN" altLang="en-US" sz="1000" dirty="0">
                <a:solidFill>
                  <a:schemeClr val="tx1"/>
                </a:solidFill>
              </a:rPr>
              <a:t>主题活动上架</a:t>
            </a:r>
            <a:endParaRPr lang="zh-CN" altLang="en-US" sz="1000" dirty="0">
              <a:solidFill>
                <a:schemeClr val="tx1"/>
              </a:solidFill>
            </a:endParaRPr>
          </a:p>
        </p:txBody>
      </p:sp>
      <p:cxnSp>
        <p:nvCxnSpPr>
          <p:cNvPr id="100" name="连接符: 肘形 99"/>
          <p:cNvCxnSpPr>
            <a:stCxn id="20" idx="3"/>
            <a:endCxn id="52" idx="1"/>
          </p:cNvCxnSpPr>
          <p:nvPr/>
        </p:nvCxnSpPr>
        <p:spPr>
          <a:xfrm flipV="1">
            <a:off x="8506024" y="2931413"/>
            <a:ext cx="502720" cy="5316"/>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pic>
        <p:nvPicPr>
          <p:cNvPr id="17" name="图片 2"/>
          <p:cNvPicPr/>
          <p:nvPr>
            <p:custDataLst>
              <p:tags r:id="rId1"/>
            </p:custDataLst>
          </p:nvPr>
        </p:nvPicPr>
        <p:blipFill>
          <a:blip r:embed="rId2"/>
          <a:srcRect b="60341"/>
          <a:stretch>
            <a:fillRect/>
          </a:stretch>
        </p:blipFill>
        <p:spPr>
          <a:xfrm>
            <a:off x="738196" y="4449446"/>
            <a:ext cx="6151702" cy="1373109"/>
          </a:xfrm>
          <a:prstGeom prst="rect">
            <a:avLst/>
          </a:prstGeom>
        </p:spPr>
      </p:pic>
      <p:sp>
        <p:nvSpPr>
          <p:cNvPr id="18" name="TextBox 2588"/>
          <p:cNvSpPr txBox="1">
            <a:spLocks noChangeArrowheads="1"/>
          </p:cNvSpPr>
          <p:nvPr>
            <p:custDataLst>
              <p:tags r:id="rId3"/>
            </p:custDataLst>
          </p:nvPr>
        </p:nvSpPr>
        <p:spPr bwMode="auto">
          <a:xfrm>
            <a:off x="2898207" y="3981148"/>
            <a:ext cx="17588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Light" panose="020B0306030504020204" pitchFamily="34" charset="0"/>
              </a:defRPr>
            </a:lvl1pPr>
            <a:lvl2pPr marL="742950" indent="-285750">
              <a:defRPr>
                <a:solidFill>
                  <a:schemeClr val="tx1"/>
                </a:solidFill>
                <a:latin typeface="Open Sans Light" panose="020B0306030504020204" pitchFamily="34" charset="0"/>
              </a:defRPr>
            </a:lvl2pPr>
            <a:lvl3pPr marL="1143000" indent="-228600">
              <a:defRPr>
                <a:solidFill>
                  <a:schemeClr val="tx1"/>
                </a:solidFill>
                <a:latin typeface="Open Sans Light" panose="020B0306030504020204" pitchFamily="34" charset="0"/>
              </a:defRPr>
            </a:lvl3pPr>
            <a:lvl4pPr marL="1600200" indent="-228600">
              <a:defRPr>
                <a:solidFill>
                  <a:schemeClr val="tx1"/>
                </a:solidFill>
                <a:latin typeface="Open Sans Light" panose="020B0306030504020204" pitchFamily="34" charset="0"/>
              </a:defRPr>
            </a:lvl4pPr>
            <a:lvl5pPr marL="2057400" indent="-228600">
              <a:defRPr>
                <a:solidFill>
                  <a:schemeClr val="tx1"/>
                </a:solidFill>
                <a:latin typeface="Open Sans Light" panose="020B0306030504020204" pitchFamily="34" charset="0"/>
              </a:defRPr>
            </a:lvl5pPr>
            <a:lvl6pPr marL="2514600" indent="-228600" fontAlgn="base">
              <a:spcBef>
                <a:spcPct val="0"/>
              </a:spcBef>
              <a:spcAft>
                <a:spcPct val="0"/>
              </a:spcAft>
              <a:defRPr>
                <a:solidFill>
                  <a:schemeClr val="tx1"/>
                </a:solidFill>
                <a:latin typeface="Open Sans Light" panose="020B0306030504020204" pitchFamily="34" charset="0"/>
              </a:defRPr>
            </a:lvl6pPr>
            <a:lvl7pPr marL="2971800" indent="-228600" fontAlgn="base">
              <a:spcBef>
                <a:spcPct val="0"/>
              </a:spcBef>
              <a:spcAft>
                <a:spcPct val="0"/>
              </a:spcAft>
              <a:defRPr>
                <a:solidFill>
                  <a:schemeClr val="tx1"/>
                </a:solidFill>
                <a:latin typeface="Open Sans Light" panose="020B0306030504020204" pitchFamily="34" charset="0"/>
              </a:defRPr>
            </a:lvl7pPr>
            <a:lvl8pPr marL="3429000" indent="-228600" fontAlgn="base">
              <a:spcBef>
                <a:spcPct val="0"/>
              </a:spcBef>
              <a:spcAft>
                <a:spcPct val="0"/>
              </a:spcAft>
              <a:defRPr>
                <a:solidFill>
                  <a:schemeClr val="tx1"/>
                </a:solidFill>
                <a:latin typeface="Open Sans Light" panose="020B0306030504020204" pitchFamily="34" charset="0"/>
              </a:defRPr>
            </a:lvl8pPr>
            <a:lvl9pPr marL="3886200" indent="-228600" fontAlgn="base">
              <a:spcBef>
                <a:spcPct val="0"/>
              </a:spcBef>
              <a:spcAft>
                <a:spcPct val="0"/>
              </a:spcAft>
              <a:defRPr>
                <a:solidFill>
                  <a:schemeClr val="tx1"/>
                </a:solidFill>
                <a:latin typeface="Open Sans Light" panose="020B0306030504020204" pitchFamily="34" charset="0"/>
              </a:defRPr>
            </a:lvl9pPr>
          </a:lstStyle>
          <a:p>
            <a:pPr algn="ctr" fontAlgn="base">
              <a:spcBef>
                <a:spcPct val="0"/>
              </a:spcBef>
              <a:spcAft>
                <a:spcPct val="0"/>
              </a:spcAft>
            </a:pPr>
            <a:r>
              <a:rPr lang="zh-CN" altLang="en-US" dirty="0">
                <a:solidFill>
                  <a:schemeClr val="tx1">
                    <a:lumMod val="75000"/>
                    <a:lumOff val="25000"/>
                  </a:schemeClr>
                </a:solidFill>
                <a:latin typeface="微软雅黑" panose="020B0503020204020204" charset="-122"/>
                <a:ea typeface="微软雅黑" panose="020B0503020204020204" charset="-122"/>
              </a:rPr>
              <a:t>温迪姆障碍赛</a:t>
            </a:r>
            <a:endParaRPr lang="zh-CN" altLang="en-US" dirty="0">
              <a:solidFill>
                <a:schemeClr val="tx1">
                  <a:lumMod val="75000"/>
                  <a:lumOff val="25000"/>
                </a:schemeClr>
              </a:solidFill>
              <a:latin typeface="微软雅黑" panose="020B0503020204020204" charset="-122"/>
              <a:ea typeface="微软雅黑" panose="020B0503020204020204" charset="-122"/>
            </a:endParaRPr>
          </a:p>
        </p:txBody>
      </p:sp>
      <p:pic>
        <p:nvPicPr>
          <p:cNvPr id="19" name="图片 18"/>
          <p:cNvPicPr/>
          <p:nvPr/>
        </p:nvPicPr>
        <p:blipFill>
          <a:blip r:embed="rId4"/>
          <a:stretch>
            <a:fillRect/>
          </a:stretch>
        </p:blipFill>
        <p:spPr>
          <a:xfrm>
            <a:off x="7406006" y="4445121"/>
            <a:ext cx="2068314" cy="1377434"/>
          </a:xfrm>
          <a:prstGeom prst="rect">
            <a:avLst/>
          </a:prstGeom>
          <a:noFill/>
          <a:ln w="9525">
            <a:noFill/>
          </a:ln>
        </p:spPr>
      </p:pic>
      <p:pic>
        <p:nvPicPr>
          <p:cNvPr id="21" name="图片 20" descr="621678931427_.pic"/>
          <p:cNvPicPr>
            <a:picLocks noChangeAspect="1"/>
          </p:cNvPicPr>
          <p:nvPr>
            <p:custDataLst>
              <p:tags r:id="rId5"/>
            </p:custDataLst>
          </p:nvPr>
        </p:nvPicPr>
        <p:blipFill>
          <a:blip r:embed="rId6"/>
          <a:srcRect t="17426" b="9073"/>
          <a:stretch>
            <a:fillRect/>
          </a:stretch>
        </p:blipFill>
        <p:spPr>
          <a:xfrm>
            <a:off x="9596594" y="4449446"/>
            <a:ext cx="1363672" cy="1373109"/>
          </a:xfrm>
          <a:prstGeom prst="rect">
            <a:avLst/>
          </a:prstGeom>
        </p:spPr>
      </p:pic>
      <p:sp>
        <p:nvSpPr>
          <p:cNvPr id="22" name="TextBox 2588"/>
          <p:cNvSpPr txBox="1">
            <a:spLocks noChangeArrowheads="1"/>
          </p:cNvSpPr>
          <p:nvPr>
            <p:custDataLst>
              <p:tags r:id="rId7"/>
            </p:custDataLst>
          </p:nvPr>
        </p:nvSpPr>
        <p:spPr bwMode="auto">
          <a:xfrm>
            <a:off x="7977545" y="3981148"/>
            <a:ext cx="24942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Light" panose="020B0306030504020204" pitchFamily="34" charset="0"/>
              </a:defRPr>
            </a:lvl1pPr>
            <a:lvl2pPr marL="742950" indent="-285750">
              <a:defRPr>
                <a:solidFill>
                  <a:schemeClr val="tx1"/>
                </a:solidFill>
                <a:latin typeface="Open Sans Light" panose="020B0306030504020204" pitchFamily="34" charset="0"/>
              </a:defRPr>
            </a:lvl2pPr>
            <a:lvl3pPr marL="1143000" indent="-228600">
              <a:defRPr>
                <a:solidFill>
                  <a:schemeClr val="tx1"/>
                </a:solidFill>
                <a:latin typeface="Open Sans Light" panose="020B0306030504020204" pitchFamily="34" charset="0"/>
              </a:defRPr>
            </a:lvl3pPr>
            <a:lvl4pPr marL="1600200" indent="-228600">
              <a:defRPr>
                <a:solidFill>
                  <a:schemeClr val="tx1"/>
                </a:solidFill>
                <a:latin typeface="Open Sans Light" panose="020B0306030504020204" pitchFamily="34" charset="0"/>
              </a:defRPr>
            </a:lvl4pPr>
            <a:lvl5pPr marL="2057400" indent="-228600">
              <a:defRPr>
                <a:solidFill>
                  <a:schemeClr val="tx1"/>
                </a:solidFill>
                <a:latin typeface="Open Sans Light" panose="020B0306030504020204" pitchFamily="34" charset="0"/>
              </a:defRPr>
            </a:lvl5pPr>
            <a:lvl6pPr marL="2514600" indent="-228600" fontAlgn="base">
              <a:spcBef>
                <a:spcPct val="0"/>
              </a:spcBef>
              <a:spcAft>
                <a:spcPct val="0"/>
              </a:spcAft>
              <a:defRPr>
                <a:solidFill>
                  <a:schemeClr val="tx1"/>
                </a:solidFill>
                <a:latin typeface="Open Sans Light" panose="020B0306030504020204" pitchFamily="34" charset="0"/>
              </a:defRPr>
            </a:lvl6pPr>
            <a:lvl7pPr marL="2971800" indent="-228600" fontAlgn="base">
              <a:spcBef>
                <a:spcPct val="0"/>
              </a:spcBef>
              <a:spcAft>
                <a:spcPct val="0"/>
              </a:spcAft>
              <a:defRPr>
                <a:solidFill>
                  <a:schemeClr val="tx1"/>
                </a:solidFill>
                <a:latin typeface="Open Sans Light" panose="020B0306030504020204" pitchFamily="34" charset="0"/>
              </a:defRPr>
            </a:lvl7pPr>
            <a:lvl8pPr marL="3429000" indent="-228600" fontAlgn="base">
              <a:spcBef>
                <a:spcPct val="0"/>
              </a:spcBef>
              <a:spcAft>
                <a:spcPct val="0"/>
              </a:spcAft>
              <a:defRPr>
                <a:solidFill>
                  <a:schemeClr val="tx1"/>
                </a:solidFill>
                <a:latin typeface="Open Sans Light" panose="020B0306030504020204" pitchFamily="34" charset="0"/>
              </a:defRPr>
            </a:lvl8pPr>
            <a:lvl9pPr marL="3886200" indent="-228600" fontAlgn="base">
              <a:spcBef>
                <a:spcPct val="0"/>
              </a:spcBef>
              <a:spcAft>
                <a:spcPct val="0"/>
              </a:spcAft>
              <a:defRPr>
                <a:solidFill>
                  <a:schemeClr val="tx1"/>
                </a:solidFill>
                <a:latin typeface="Open Sans Light" panose="020B0306030504020204" pitchFamily="34" charset="0"/>
              </a:defRPr>
            </a:lvl9pPr>
          </a:lstStyle>
          <a:p>
            <a:pPr algn="ctr" fontAlgn="base">
              <a:spcBef>
                <a:spcPct val="0"/>
              </a:spcBef>
              <a:spcAft>
                <a:spcPct val="0"/>
              </a:spcAft>
            </a:pPr>
            <a:r>
              <a:rPr lang="zh-CN" altLang="en-US" dirty="0">
                <a:solidFill>
                  <a:schemeClr val="tx1">
                    <a:lumMod val="75000"/>
                    <a:lumOff val="25000"/>
                  </a:schemeClr>
                </a:solidFill>
                <a:latin typeface="微软雅黑" panose="020B0503020204020204" charset="-122"/>
                <a:ea typeface="微软雅黑" panose="020B0503020204020204" charset="-122"/>
              </a:rPr>
              <a:t>军事、航天夏令营</a:t>
            </a:r>
            <a:endParaRPr lang="zh-CN" altLang="en-US" dirty="0">
              <a:solidFill>
                <a:schemeClr val="tx1">
                  <a:lumMod val="75000"/>
                  <a:lumOff val="25000"/>
                </a:schemeClr>
              </a:solidFill>
              <a:latin typeface="微软雅黑" panose="020B0503020204020204" charset="-122"/>
              <a:ea typeface="微软雅黑" panose="020B0503020204020204" charset="-122"/>
            </a:endParaRPr>
          </a:p>
        </p:txBody>
      </p:sp>
      <p:sp>
        <p:nvSpPr>
          <p:cNvPr id="3" name="文本框 2"/>
          <p:cNvSpPr txBox="1"/>
          <p:nvPr/>
        </p:nvSpPr>
        <p:spPr>
          <a:xfrm>
            <a:off x="8018729" y="267583"/>
            <a:ext cx="1980029" cy="523220"/>
          </a:xfrm>
          <a:prstGeom prst="rect">
            <a:avLst/>
          </a:prstGeom>
          <a:noFill/>
        </p:spPr>
        <p:txBody>
          <a:bodyPr wrap="none" rtlCol="0">
            <a:spAutoFit/>
          </a:bodyPr>
          <a:lstStyle/>
          <a:p>
            <a:r>
              <a:rPr kumimoji="1" lang="zh-CN" altLang="en-US" sz="2800" b="1" dirty="0">
                <a:solidFill>
                  <a:schemeClr val="accent1">
                    <a:lumMod val="75000"/>
                  </a:schemeClr>
                </a:solidFill>
              </a:rPr>
              <a:t>非雪季运营</a:t>
            </a:r>
            <a:endParaRPr kumimoji="1" lang="zh-CN" altLang="en-US" sz="2800" b="1" dirty="0">
              <a:solidFill>
                <a:schemeClr val="accent1">
                  <a:lumMod val="75000"/>
                </a:schemeClr>
              </a:solidFill>
            </a:endParaRPr>
          </a:p>
        </p:txBody>
      </p:sp>
    </p:spTree>
    <p:custDataLst>
      <p:tags r:id="rId8"/>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43466" y="1238971"/>
            <a:ext cx="1989499" cy="369332"/>
          </a:xfrm>
          <a:prstGeom prst="rect">
            <a:avLst/>
          </a:prstGeom>
          <a:noFill/>
        </p:spPr>
        <p:txBody>
          <a:bodyPr wrap="square" rtlCol="0">
            <a:spAutoFit/>
          </a:bodyPr>
          <a:lstStyle/>
          <a:p>
            <a:r>
              <a:rPr kumimoji="1" lang="zh-CN" altLang="en-US" dirty="0"/>
              <a:t>场地预定上架</a:t>
            </a:r>
            <a:endParaRPr kumimoji="1" lang="en-US" altLang="zh-CN" dirty="0"/>
          </a:p>
        </p:txBody>
      </p:sp>
      <p:sp>
        <p:nvSpPr>
          <p:cNvPr id="4" name="文本框 3"/>
          <p:cNvSpPr txBox="1"/>
          <p:nvPr/>
        </p:nvSpPr>
        <p:spPr>
          <a:xfrm>
            <a:off x="630683" y="678938"/>
            <a:ext cx="2002282" cy="506934"/>
          </a:xfrm>
          <a:prstGeom prst="rect">
            <a:avLst/>
          </a:prstGeom>
          <a:noFill/>
        </p:spPr>
        <p:txBody>
          <a:bodyPr wrap="square" rIns="71755" rtlCol="0">
            <a:spAutoFit/>
          </a:bodyPr>
          <a:lstStyle/>
          <a:p>
            <a:pPr algn="l">
              <a:lnSpc>
                <a:spcPct val="120000"/>
              </a:lnSpc>
              <a:spcBef>
                <a:spcPts val="0"/>
              </a:spcBef>
              <a:spcAft>
                <a:spcPts val="0"/>
              </a:spcAft>
            </a:pPr>
            <a:r>
              <a:rPr lang="zh-CN" altLang="en-US" sz="2400" b="1" dirty="0">
                <a:solidFill>
                  <a:srgbClr val="0046A0"/>
                </a:solidFill>
                <a:latin typeface="+mj-ea"/>
                <a:ea typeface="+mj-ea"/>
                <a:cs typeface="+mj-ea"/>
              </a:rPr>
              <a:t>业务场景</a:t>
            </a:r>
            <a:endParaRPr lang="en-US" altLang="zh-CN" sz="2400" b="1" dirty="0">
              <a:solidFill>
                <a:srgbClr val="FF0000"/>
              </a:solidFill>
              <a:latin typeface="+mj-ea"/>
              <a:ea typeface="+mj-ea"/>
              <a:cs typeface="+mj-ea"/>
            </a:endParaRPr>
          </a:p>
        </p:txBody>
      </p:sp>
      <p:sp>
        <p:nvSpPr>
          <p:cNvPr id="8" name="矩形: 圆角 7"/>
          <p:cNvSpPr/>
          <p:nvPr/>
        </p:nvSpPr>
        <p:spPr>
          <a:xfrm>
            <a:off x="2704905" y="2338038"/>
            <a:ext cx="1451655"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1.</a:t>
            </a:r>
            <a:r>
              <a:rPr lang="zh-CN" altLang="en-US" sz="1000" dirty="0">
                <a:solidFill>
                  <a:schemeClr val="tx1"/>
                </a:solidFill>
              </a:rPr>
              <a:t>登录系统后台</a:t>
            </a:r>
            <a:endParaRPr lang="zh-CN" altLang="en-US" sz="1000" dirty="0">
              <a:solidFill>
                <a:schemeClr val="tx1"/>
              </a:solidFill>
            </a:endParaRPr>
          </a:p>
        </p:txBody>
      </p:sp>
      <p:sp>
        <p:nvSpPr>
          <p:cNvPr id="15" name="矩形: 圆角 14"/>
          <p:cNvSpPr/>
          <p:nvPr/>
        </p:nvSpPr>
        <p:spPr>
          <a:xfrm>
            <a:off x="4656457" y="2338036"/>
            <a:ext cx="1062274"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2.</a:t>
            </a:r>
            <a:r>
              <a:rPr lang="zh-CN" altLang="en-US" sz="1000" dirty="0">
                <a:solidFill>
                  <a:schemeClr val="tx1"/>
                </a:solidFill>
              </a:rPr>
              <a:t>场地管理</a:t>
            </a:r>
            <a:endParaRPr lang="zh-CN" altLang="en-US" sz="1000" dirty="0">
              <a:solidFill>
                <a:schemeClr val="tx1"/>
              </a:solidFill>
            </a:endParaRPr>
          </a:p>
        </p:txBody>
      </p:sp>
      <p:sp>
        <p:nvSpPr>
          <p:cNvPr id="31" name="矩形: 圆角 30"/>
          <p:cNvSpPr/>
          <p:nvPr/>
        </p:nvSpPr>
        <p:spPr>
          <a:xfrm>
            <a:off x="806286" y="2338038"/>
            <a:ext cx="1451655" cy="525061"/>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运营部</a:t>
            </a:r>
            <a:endParaRPr lang="zh-CN" altLang="en-US" sz="1000" dirty="0"/>
          </a:p>
        </p:txBody>
      </p:sp>
      <p:cxnSp>
        <p:nvCxnSpPr>
          <p:cNvPr id="37" name="连接符: 肘形 36"/>
          <p:cNvCxnSpPr>
            <a:stCxn id="8" idx="3"/>
            <a:endCxn id="15" idx="1"/>
          </p:cNvCxnSpPr>
          <p:nvPr/>
        </p:nvCxnSpPr>
        <p:spPr>
          <a:xfrm flipV="1">
            <a:off x="4156560" y="2576131"/>
            <a:ext cx="499897" cy="3"/>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 name="连接符: 肘形 9"/>
          <p:cNvCxnSpPr>
            <a:stCxn id="15" idx="3"/>
            <a:endCxn id="20" idx="1"/>
          </p:cNvCxnSpPr>
          <p:nvPr/>
        </p:nvCxnSpPr>
        <p:spPr>
          <a:xfrm flipV="1">
            <a:off x="5718731" y="1889681"/>
            <a:ext cx="477028" cy="686450"/>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20" name="矩形: 圆角 19"/>
          <p:cNvSpPr/>
          <p:nvPr/>
        </p:nvSpPr>
        <p:spPr>
          <a:xfrm>
            <a:off x="6195759" y="1705014"/>
            <a:ext cx="1332092" cy="3693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3.1 To B</a:t>
            </a:r>
            <a:r>
              <a:rPr lang="zh-CN" altLang="en-US" sz="1000" dirty="0">
                <a:solidFill>
                  <a:schemeClr val="tx1"/>
                </a:solidFill>
              </a:rPr>
              <a:t>：场地整体出租给某供应商</a:t>
            </a:r>
            <a:endParaRPr lang="zh-CN" altLang="en-US" sz="1000" dirty="0">
              <a:solidFill>
                <a:schemeClr val="tx1"/>
              </a:solidFill>
            </a:endParaRPr>
          </a:p>
        </p:txBody>
      </p:sp>
      <p:sp>
        <p:nvSpPr>
          <p:cNvPr id="52" name="矩形: 圆角 51"/>
          <p:cNvSpPr/>
          <p:nvPr/>
        </p:nvSpPr>
        <p:spPr>
          <a:xfrm>
            <a:off x="8405191" y="2341848"/>
            <a:ext cx="1294205"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4.</a:t>
            </a:r>
            <a:r>
              <a:rPr lang="zh-CN" altLang="en-US" sz="1000" dirty="0">
                <a:solidFill>
                  <a:schemeClr val="tx1"/>
                </a:solidFill>
              </a:rPr>
              <a:t>场地预定上架</a:t>
            </a:r>
            <a:endParaRPr lang="zh-CN" altLang="en-US" sz="1000" dirty="0">
              <a:solidFill>
                <a:schemeClr val="tx1"/>
              </a:solidFill>
            </a:endParaRPr>
          </a:p>
        </p:txBody>
      </p:sp>
      <p:cxnSp>
        <p:nvCxnSpPr>
          <p:cNvPr id="100" name="连接符: 肘形 99"/>
          <p:cNvCxnSpPr>
            <a:stCxn id="20" idx="3"/>
            <a:endCxn id="52" idx="1"/>
          </p:cNvCxnSpPr>
          <p:nvPr/>
        </p:nvCxnSpPr>
        <p:spPr>
          <a:xfrm>
            <a:off x="7527851" y="1889681"/>
            <a:ext cx="877340" cy="690262"/>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41" name="TextBox 2588"/>
          <p:cNvSpPr txBox="1">
            <a:spLocks noChangeArrowheads="1"/>
          </p:cNvSpPr>
          <p:nvPr>
            <p:custDataLst>
              <p:tags r:id="rId1"/>
            </p:custDataLst>
          </p:nvPr>
        </p:nvSpPr>
        <p:spPr bwMode="auto">
          <a:xfrm>
            <a:off x="2901455" y="3819678"/>
            <a:ext cx="15764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Light" panose="020B0306030504020204" pitchFamily="34" charset="0"/>
              </a:defRPr>
            </a:lvl1pPr>
            <a:lvl2pPr marL="742950" indent="-285750">
              <a:defRPr>
                <a:solidFill>
                  <a:schemeClr val="tx1"/>
                </a:solidFill>
                <a:latin typeface="Open Sans Light" panose="020B0306030504020204" pitchFamily="34" charset="0"/>
              </a:defRPr>
            </a:lvl2pPr>
            <a:lvl3pPr marL="1143000" indent="-228600">
              <a:defRPr>
                <a:solidFill>
                  <a:schemeClr val="tx1"/>
                </a:solidFill>
                <a:latin typeface="Open Sans Light" panose="020B0306030504020204" pitchFamily="34" charset="0"/>
              </a:defRPr>
            </a:lvl3pPr>
            <a:lvl4pPr marL="1600200" indent="-228600">
              <a:defRPr>
                <a:solidFill>
                  <a:schemeClr val="tx1"/>
                </a:solidFill>
                <a:latin typeface="Open Sans Light" panose="020B0306030504020204" pitchFamily="34" charset="0"/>
              </a:defRPr>
            </a:lvl4pPr>
            <a:lvl5pPr marL="2057400" indent="-228600">
              <a:defRPr>
                <a:solidFill>
                  <a:schemeClr val="tx1"/>
                </a:solidFill>
                <a:latin typeface="Open Sans Light" panose="020B0306030504020204" pitchFamily="34" charset="0"/>
              </a:defRPr>
            </a:lvl5pPr>
            <a:lvl6pPr marL="2514600" indent="-228600" fontAlgn="base">
              <a:spcBef>
                <a:spcPct val="0"/>
              </a:spcBef>
              <a:spcAft>
                <a:spcPct val="0"/>
              </a:spcAft>
              <a:defRPr>
                <a:solidFill>
                  <a:schemeClr val="tx1"/>
                </a:solidFill>
                <a:latin typeface="Open Sans Light" panose="020B0306030504020204" pitchFamily="34" charset="0"/>
              </a:defRPr>
            </a:lvl6pPr>
            <a:lvl7pPr marL="2971800" indent="-228600" fontAlgn="base">
              <a:spcBef>
                <a:spcPct val="0"/>
              </a:spcBef>
              <a:spcAft>
                <a:spcPct val="0"/>
              </a:spcAft>
              <a:defRPr>
                <a:solidFill>
                  <a:schemeClr val="tx1"/>
                </a:solidFill>
                <a:latin typeface="Open Sans Light" panose="020B0306030504020204" pitchFamily="34" charset="0"/>
              </a:defRPr>
            </a:lvl7pPr>
            <a:lvl8pPr marL="3429000" indent="-228600" fontAlgn="base">
              <a:spcBef>
                <a:spcPct val="0"/>
              </a:spcBef>
              <a:spcAft>
                <a:spcPct val="0"/>
              </a:spcAft>
              <a:defRPr>
                <a:solidFill>
                  <a:schemeClr val="tx1"/>
                </a:solidFill>
                <a:latin typeface="Open Sans Light" panose="020B0306030504020204" pitchFamily="34" charset="0"/>
              </a:defRPr>
            </a:lvl8pPr>
            <a:lvl9pPr marL="3886200" indent="-228600" fontAlgn="base">
              <a:spcBef>
                <a:spcPct val="0"/>
              </a:spcBef>
              <a:spcAft>
                <a:spcPct val="0"/>
              </a:spcAft>
              <a:defRPr>
                <a:solidFill>
                  <a:schemeClr val="tx1"/>
                </a:solidFill>
                <a:latin typeface="Open Sans Light" panose="020B0306030504020204" pitchFamily="34" charset="0"/>
              </a:defRPr>
            </a:lvl9pPr>
          </a:lstStyle>
          <a:p>
            <a:pPr algn="ctr" fontAlgn="base">
              <a:spcBef>
                <a:spcPct val="0"/>
              </a:spcBef>
              <a:spcAft>
                <a:spcPct val="0"/>
              </a:spcAft>
            </a:pPr>
            <a:r>
              <a:rPr lang="zh-CN" altLang="en-US" dirty="0">
                <a:solidFill>
                  <a:schemeClr val="tx1">
                    <a:lumMod val="75000"/>
                    <a:lumOff val="25000"/>
                  </a:schemeClr>
                </a:solidFill>
                <a:latin typeface="微软雅黑" panose="020B0503020204020204" charset="-122"/>
                <a:ea typeface="微软雅黑" panose="020B0503020204020204" charset="-122"/>
              </a:rPr>
              <a:t>篮羽中心</a:t>
            </a:r>
            <a:endParaRPr lang="zh-CN" altLang="en-US" dirty="0">
              <a:solidFill>
                <a:schemeClr val="tx1">
                  <a:lumMod val="75000"/>
                  <a:lumOff val="25000"/>
                </a:schemeClr>
              </a:solidFill>
              <a:latin typeface="微软雅黑" panose="020B0503020204020204" charset="-122"/>
              <a:ea typeface="微软雅黑" panose="020B0503020204020204" charset="-122"/>
            </a:endParaRPr>
          </a:p>
        </p:txBody>
      </p:sp>
      <p:sp>
        <p:nvSpPr>
          <p:cNvPr id="44" name="TextBox 2588"/>
          <p:cNvSpPr txBox="1">
            <a:spLocks noChangeArrowheads="1"/>
          </p:cNvSpPr>
          <p:nvPr>
            <p:custDataLst>
              <p:tags r:id="rId2"/>
            </p:custDataLst>
          </p:nvPr>
        </p:nvSpPr>
        <p:spPr bwMode="auto">
          <a:xfrm>
            <a:off x="6561228" y="3819678"/>
            <a:ext cx="15764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Light" panose="020B0306030504020204" pitchFamily="34" charset="0"/>
              </a:defRPr>
            </a:lvl1pPr>
            <a:lvl2pPr marL="742950" indent="-285750">
              <a:defRPr>
                <a:solidFill>
                  <a:schemeClr val="tx1"/>
                </a:solidFill>
                <a:latin typeface="Open Sans Light" panose="020B0306030504020204" pitchFamily="34" charset="0"/>
              </a:defRPr>
            </a:lvl2pPr>
            <a:lvl3pPr marL="1143000" indent="-228600">
              <a:defRPr>
                <a:solidFill>
                  <a:schemeClr val="tx1"/>
                </a:solidFill>
                <a:latin typeface="Open Sans Light" panose="020B0306030504020204" pitchFamily="34" charset="0"/>
              </a:defRPr>
            </a:lvl3pPr>
            <a:lvl4pPr marL="1600200" indent="-228600">
              <a:defRPr>
                <a:solidFill>
                  <a:schemeClr val="tx1"/>
                </a:solidFill>
                <a:latin typeface="Open Sans Light" panose="020B0306030504020204" pitchFamily="34" charset="0"/>
              </a:defRPr>
            </a:lvl4pPr>
            <a:lvl5pPr marL="2057400" indent="-228600">
              <a:defRPr>
                <a:solidFill>
                  <a:schemeClr val="tx1"/>
                </a:solidFill>
                <a:latin typeface="Open Sans Light" panose="020B0306030504020204" pitchFamily="34" charset="0"/>
              </a:defRPr>
            </a:lvl5pPr>
            <a:lvl6pPr marL="2514600" indent="-228600" fontAlgn="base">
              <a:spcBef>
                <a:spcPct val="0"/>
              </a:spcBef>
              <a:spcAft>
                <a:spcPct val="0"/>
              </a:spcAft>
              <a:defRPr>
                <a:solidFill>
                  <a:schemeClr val="tx1"/>
                </a:solidFill>
                <a:latin typeface="Open Sans Light" panose="020B0306030504020204" pitchFamily="34" charset="0"/>
              </a:defRPr>
            </a:lvl6pPr>
            <a:lvl7pPr marL="2971800" indent="-228600" fontAlgn="base">
              <a:spcBef>
                <a:spcPct val="0"/>
              </a:spcBef>
              <a:spcAft>
                <a:spcPct val="0"/>
              </a:spcAft>
              <a:defRPr>
                <a:solidFill>
                  <a:schemeClr val="tx1"/>
                </a:solidFill>
                <a:latin typeface="Open Sans Light" panose="020B0306030504020204" pitchFamily="34" charset="0"/>
              </a:defRPr>
            </a:lvl7pPr>
            <a:lvl8pPr marL="3429000" indent="-228600" fontAlgn="base">
              <a:spcBef>
                <a:spcPct val="0"/>
              </a:spcBef>
              <a:spcAft>
                <a:spcPct val="0"/>
              </a:spcAft>
              <a:defRPr>
                <a:solidFill>
                  <a:schemeClr val="tx1"/>
                </a:solidFill>
                <a:latin typeface="Open Sans Light" panose="020B0306030504020204" pitchFamily="34" charset="0"/>
              </a:defRPr>
            </a:lvl8pPr>
            <a:lvl9pPr marL="3886200" indent="-228600" fontAlgn="base">
              <a:spcBef>
                <a:spcPct val="0"/>
              </a:spcBef>
              <a:spcAft>
                <a:spcPct val="0"/>
              </a:spcAft>
              <a:defRPr>
                <a:solidFill>
                  <a:schemeClr val="tx1"/>
                </a:solidFill>
                <a:latin typeface="Open Sans Light" panose="020B0306030504020204" pitchFamily="34" charset="0"/>
              </a:defRPr>
            </a:lvl9pPr>
          </a:lstStyle>
          <a:p>
            <a:pPr algn="ctr" fontAlgn="base">
              <a:spcBef>
                <a:spcPct val="0"/>
              </a:spcBef>
              <a:spcAft>
                <a:spcPct val="0"/>
              </a:spcAft>
            </a:pPr>
            <a:r>
              <a:rPr lang="zh-CN" altLang="en-US" dirty="0">
                <a:solidFill>
                  <a:schemeClr val="tx1">
                    <a:lumMod val="75000"/>
                    <a:lumOff val="25000"/>
                  </a:schemeClr>
                </a:solidFill>
                <a:latin typeface="微软雅黑" panose="020B0503020204020204" charset="-122"/>
                <a:ea typeface="微软雅黑" panose="020B0503020204020204" charset="-122"/>
              </a:rPr>
              <a:t>教培中心</a:t>
            </a:r>
            <a:endParaRPr lang="zh-CN" altLang="en-US" dirty="0">
              <a:solidFill>
                <a:schemeClr val="tx1">
                  <a:lumMod val="75000"/>
                  <a:lumOff val="25000"/>
                </a:schemeClr>
              </a:solidFill>
              <a:latin typeface="微软雅黑" panose="020B0503020204020204" charset="-122"/>
              <a:ea typeface="微软雅黑" panose="020B0503020204020204" charset="-122"/>
            </a:endParaRPr>
          </a:p>
        </p:txBody>
      </p:sp>
      <p:sp>
        <p:nvSpPr>
          <p:cNvPr id="16" name="矩形: 圆角 15"/>
          <p:cNvSpPr/>
          <p:nvPr/>
        </p:nvSpPr>
        <p:spPr>
          <a:xfrm>
            <a:off x="6195759" y="2396775"/>
            <a:ext cx="1332092" cy="3693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3.2 To B</a:t>
            </a:r>
            <a:r>
              <a:rPr lang="zh-CN" altLang="en-US" sz="1000" dirty="0">
                <a:solidFill>
                  <a:schemeClr val="tx1"/>
                </a:solidFill>
              </a:rPr>
              <a:t>：场地与供应商分成</a:t>
            </a:r>
            <a:endParaRPr lang="zh-CN" altLang="en-US" sz="1000" dirty="0">
              <a:solidFill>
                <a:schemeClr val="tx1"/>
              </a:solidFill>
            </a:endParaRPr>
          </a:p>
        </p:txBody>
      </p:sp>
      <p:sp>
        <p:nvSpPr>
          <p:cNvPr id="19" name="矩形: 圆角 18"/>
          <p:cNvSpPr/>
          <p:nvPr/>
        </p:nvSpPr>
        <p:spPr>
          <a:xfrm>
            <a:off x="6195759" y="3073154"/>
            <a:ext cx="1332092" cy="3693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3.3 To C</a:t>
            </a:r>
            <a:r>
              <a:rPr lang="zh-CN" altLang="en-US" sz="1000" dirty="0">
                <a:solidFill>
                  <a:schemeClr val="tx1"/>
                </a:solidFill>
              </a:rPr>
              <a:t>：场地自营，散客预定</a:t>
            </a:r>
            <a:endParaRPr lang="zh-CN" altLang="en-US" sz="1000" dirty="0">
              <a:solidFill>
                <a:schemeClr val="tx1"/>
              </a:solidFill>
            </a:endParaRPr>
          </a:p>
        </p:txBody>
      </p:sp>
      <p:cxnSp>
        <p:nvCxnSpPr>
          <p:cNvPr id="21" name="连接符: 肘形 20"/>
          <p:cNvCxnSpPr>
            <a:stCxn id="15" idx="3"/>
            <a:endCxn id="16" idx="1"/>
          </p:cNvCxnSpPr>
          <p:nvPr/>
        </p:nvCxnSpPr>
        <p:spPr>
          <a:xfrm>
            <a:off x="5718731" y="2576131"/>
            <a:ext cx="477028" cy="5311"/>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连接符: 肘形 24"/>
          <p:cNvCxnSpPr>
            <a:stCxn id="15" idx="3"/>
            <a:endCxn id="19" idx="1"/>
          </p:cNvCxnSpPr>
          <p:nvPr/>
        </p:nvCxnSpPr>
        <p:spPr>
          <a:xfrm>
            <a:off x="5718731" y="2576131"/>
            <a:ext cx="477028" cy="681690"/>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连接符: 肘形 28"/>
          <p:cNvCxnSpPr>
            <a:stCxn id="16" idx="3"/>
            <a:endCxn id="52" idx="1"/>
          </p:cNvCxnSpPr>
          <p:nvPr/>
        </p:nvCxnSpPr>
        <p:spPr>
          <a:xfrm flipV="1">
            <a:off x="7527851" y="2579943"/>
            <a:ext cx="877340" cy="1499"/>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3" name="连接符: 肘形 32"/>
          <p:cNvCxnSpPr>
            <a:stCxn id="19" idx="3"/>
            <a:endCxn id="52" idx="1"/>
          </p:cNvCxnSpPr>
          <p:nvPr/>
        </p:nvCxnSpPr>
        <p:spPr>
          <a:xfrm flipV="1">
            <a:off x="7527851" y="2579943"/>
            <a:ext cx="877340" cy="677878"/>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pic>
        <p:nvPicPr>
          <p:cNvPr id="59" name="图片 58"/>
          <p:cNvPicPr/>
          <p:nvPr/>
        </p:nvPicPr>
        <p:blipFill>
          <a:blip r:embed="rId3"/>
          <a:stretch>
            <a:fillRect/>
          </a:stretch>
        </p:blipFill>
        <p:spPr>
          <a:xfrm>
            <a:off x="2013084" y="4266710"/>
            <a:ext cx="3199130" cy="2246630"/>
          </a:xfrm>
          <a:prstGeom prst="rect">
            <a:avLst/>
          </a:prstGeom>
          <a:noFill/>
          <a:ln w="9525">
            <a:noFill/>
          </a:ln>
        </p:spPr>
      </p:pic>
      <p:pic>
        <p:nvPicPr>
          <p:cNvPr id="60" name="图片 59"/>
          <p:cNvPicPr/>
          <p:nvPr/>
        </p:nvPicPr>
        <p:blipFill>
          <a:blip r:embed="rId4"/>
          <a:stretch>
            <a:fillRect/>
          </a:stretch>
        </p:blipFill>
        <p:spPr>
          <a:xfrm>
            <a:off x="5863255" y="4266710"/>
            <a:ext cx="2972435" cy="2268855"/>
          </a:xfrm>
          <a:prstGeom prst="rect">
            <a:avLst/>
          </a:prstGeom>
          <a:noFill/>
          <a:ln w="9525">
            <a:noFill/>
          </a:ln>
        </p:spPr>
      </p:pic>
      <p:sp>
        <p:nvSpPr>
          <p:cNvPr id="3" name="文本框 2"/>
          <p:cNvSpPr txBox="1"/>
          <p:nvPr/>
        </p:nvSpPr>
        <p:spPr>
          <a:xfrm>
            <a:off x="8062278" y="304079"/>
            <a:ext cx="1980029" cy="523220"/>
          </a:xfrm>
          <a:prstGeom prst="rect">
            <a:avLst/>
          </a:prstGeom>
          <a:noFill/>
        </p:spPr>
        <p:txBody>
          <a:bodyPr wrap="none" rtlCol="0">
            <a:spAutoFit/>
          </a:bodyPr>
          <a:lstStyle/>
          <a:p>
            <a:r>
              <a:rPr kumimoji="1" lang="zh-CN" altLang="en-US" sz="2800" b="1" dirty="0">
                <a:solidFill>
                  <a:schemeClr val="accent1">
                    <a:lumMod val="75000"/>
                  </a:schemeClr>
                </a:solidFill>
              </a:rPr>
              <a:t>非雪季运营</a:t>
            </a:r>
            <a:endParaRPr kumimoji="1" lang="zh-CN" altLang="en-US" sz="2800" b="1" dirty="0">
              <a:solidFill>
                <a:schemeClr val="accent1">
                  <a:lumMod val="75000"/>
                </a:schemeClr>
              </a:solidFill>
            </a:endParaRPr>
          </a:p>
        </p:txBody>
      </p:sp>
    </p:spTree>
    <p:custDataLst>
      <p:tags r:id="rId5"/>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0623" y="1275336"/>
            <a:ext cx="1748860" cy="369332"/>
          </a:xfrm>
          <a:prstGeom prst="rect">
            <a:avLst/>
          </a:prstGeom>
          <a:noFill/>
        </p:spPr>
        <p:txBody>
          <a:bodyPr wrap="square" rtlCol="0">
            <a:spAutoFit/>
          </a:bodyPr>
          <a:lstStyle/>
          <a:p>
            <a:r>
              <a:rPr kumimoji="1" lang="zh-CN" altLang="en-US" dirty="0"/>
              <a:t>购票及核销</a:t>
            </a:r>
            <a:endParaRPr kumimoji="1" lang="en-US" altLang="zh-CN" dirty="0">
              <a:solidFill>
                <a:srgbClr val="FF0000"/>
              </a:solidFill>
            </a:endParaRPr>
          </a:p>
        </p:txBody>
      </p:sp>
      <p:sp>
        <p:nvSpPr>
          <p:cNvPr id="4" name="文本框 3"/>
          <p:cNvSpPr txBox="1"/>
          <p:nvPr/>
        </p:nvSpPr>
        <p:spPr>
          <a:xfrm>
            <a:off x="467798" y="652342"/>
            <a:ext cx="1790065" cy="506934"/>
          </a:xfrm>
          <a:prstGeom prst="rect">
            <a:avLst/>
          </a:prstGeom>
          <a:noFill/>
        </p:spPr>
        <p:txBody>
          <a:bodyPr wrap="square" rIns="71755" rtlCol="0">
            <a:spAutoFit/>
          </a:bodyPr>
          <a:lstStyle/>
          <a:p>
            <a:pPr algn="l">
              <a:lnSpc>
                <a:spcPct val="120000"/>
              </a:lnSpc>
              <a:spcBef>
                <a:spcPts val="0"/>
              </a:spcBef>
              <a:spcAft>
                <a:spcPts val="0"/>
              </a:spcAft>
            </a:pPr>
            <a:r>
              <a:rPr lang="zh-CN" altLang="en-US" sz="2400" b="1" dirty="0">
                <a:solidFill>
                  <a:srgbClr val="0046A0"/>
                </a:solidFill>
                <a:latin typeface="+mj-ea"/>
                <a:ea typeface="+mj-ea"/>
                <a:cs typeface="+mj-ea"/>
              </a:rPr>
              <a:t>业务场景</a:t>
            </a:r>
            <a:endParaRPr lang="en-US" altLang="zh-CN" sz="2400" b="1" dirty="0">
              <a:solidFill>
                <a:srgbClr val="0046A0"/>
              </a:solidFill>
              <a:latin typeface="+mj-ea"/>
              <a:ea typeface="+mj-ea"/>
              <a:cs typeface="+mj-ea"/>
            </a:endParaRPr>
          </a:p>
        </p:txBody>
      </p:sp>
      <p:sp>
        <p:nvSpPr>
          <p:cNvPr id="6" name="矩形: 圆角 5"/>
          <p:cNvSpPr/>
          <p:nvPr/>
        </p:nvSpPr>
        <p:spPr>
          <a:xfrm>
            <a:off x="480623" y="2389178"/>
            <a:ext cx="598582" cy="36933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游客</a:t>
            </a:r>
            <a:endParaRPr lang="zh-CN" altLang="en-US" sz="1000" dirty="0"/>
          </a:p>
        </p:txBody>
      </p:sp>
      <p:sp>
        <p:nvSpPr>
          <p:cNvPr id="31" name="矩形: 圆角 30"/>
          <p:cNvSpPr/>
          <p:nvPr/>
        </p:nvSpPr>
        <p:spPr>
          <a:xfrm>
            <a:off x="480623" y="5259218"/>
            <a:ext cx="917558" cy="55679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商户</a:t>
            </a:r>
            <a:r>
              <a:rPr lang="en-US" altLang="zh-CN" sz="1000" dirty="0"/>
              <a:t>/ </a:t>
            </a:r>
            <a:r>
              <a:rPr lang="zh-CN" altLang="en-US" sz="1000" dirty="0"/>
              <a:t>运营部</a:t>
            </a:r>
            <a:endParaRPr lang="zh-CN" altLang="en-US" sz="1000" dirty="0"/>
          </a:p>
        </p:txBody>
      </p:sp>
      <p:sp>
        <p:nvSpPr>
          <p:cNvPr id="21" name="矩形: 圆角 20"/>
          <p:cNvSpPr/>
          <p:nvPr/>
        </p:nvSpPr>
        <p:spPr>
          <a:xfrm>
            <a:off x="3555671" y="5269850"/>
            <a:ext cx="1451655"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1.</a:t>
            </a:r>
            <a:r>
              <a:rPr lang="zh-CN" altLang="en-US" sz="1000" dirty="0">
                <a:solidFill>
                  <a:schemeClr val="tx1"/>
                </a:solidFill>
              </a:rPr>
              <a:t>收到通知</a:t>
            </a:r>
            <a:endParaRPr lang="zh-CN" altLang="en-US" sz="1000" dirty="0">
              <a:solidFill>
                <a:schemeClr val="tx1"/>
              </a:solidFill>
            </a:endParaRPr>
          </a:p>
        </p:txBody>
      </p:sp>
      <p:sp>
        <p:nvSpPr>
          <p:cNvPr id="25" name="矩形: 圆角 24"/>
          <p:cNvSpPr/>
          <p:nvPr/>
        </p:nvSpPr>
        <p:spPr>
          <a:xfrm>
            <a:off x="5351997" y="5269850"/>
            <a:ext cx="1163582"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2.</a:t>
            </a:r>
            <a:r>
              <a:rPr lang="zh-CN" altLang="en-US" sz="1000" dirty="0">
                <a:solidFill>
                  <a:schemeClr val="tx1"/>
                </a:solidFill>
              </a:rPr>
              <a:t>登录系统后台</a:t>
            </a:r>
            <a:endParaRPr lang="zh-CN" altLang="en-US" sz="1000" dirty="0">
              <a:solidFill>
                <a:schemeClr val="tx1"/>
              </a:solidFill>
            </a:endParaRPr>
          </a:p>
        </p:txBody>
      </p:sp>
      <p:cxnSp>
        <p:nvCxnSpPr>
          <p:cNvPr id="26" name="连接符: 肘形 25"/>
          <p:cNvCxnSpPr>
            <a:stCxn id="21" idx="3"/>
            <a:endCxn id="25" idx="1"/>
          </p:cNvCxnSpPr>
          <p:nvPr/>
        </p:nvCxnSpPr>
        <p:spPr>
          <a:xfrm flipV="1">
            <a:off x="5007326" y="5507945"/>
            <a:ext cx="344671" cy="1"/>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流程图: 决策 16"/>
          <p:cNvSpPr/>
          <p:nvPr/>
        </p:nvSpPr>
        <p:spPr>
          <a:xfrm>
            <a:off x="4840211" y="2345373"/>
            <a:ext cx="1500692" cy="529243"/>
          </a:xfrm>
          <a:prstGeom prst="flowChartDecis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是否需要咨询？</a:t>
            </a:r>
            <a:endParaRPr lang="zh-CN" altLang="en-US" sz="1000" dirty="0">
              <a:solidFill>
                <a:schemeClr val="tx1"/>
              </a:solidFill>
            </a:endParaRPr>
          </a:p>
        </p:txBody>
      </p:sp>
      <p:cxnSp>
        <p:nvCxnSpPr>
          <p:cNvPr id="18" name="连接符: 肘形 17"/>
          <p:cNvCxnSpPr>
            <a:stCxn id="42" idx="3"/>
            <a:endCxn id="17" idx="1"/>
          </p:cNvCxnSpPr>
          <p:nvPr/>
        </p:nvCxnSpPr>
        <p:spPr>
          <a:xfrm>
            <a:off x="3342201" y="2450196"/>
            <a:ext cx="1498010" cy="159799"/>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矩形: 圆角 26"/>
          <p:cNvSpPr/>
          <p:nvPr/>
        </p:nvSpPr>
        <p:spPr>
          <a:xfrm>
            <a:off x="4841087" y="3172911"/>
            <a:ext cx="1500692"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4.</a:t>
            </a:r>
            <a:r>
              <a:rPr lang="zh-CN" altLang="en-US" sz="1000" dirty="0">
                <a:solidFill>
                  <a:schemeClr val="tx1"/>
                </a:solidFill>
              </a:rPr>
              <a:t>选择日期、场次，</a:t>
            </a:r>
            <a:endParaRPr lang="en-US" altLang="zh-CN" sz="1000" dirty="0">
              <a:solidFill>
                <a:schemeClr val="tx1"/>
              </a:solidFill>
            </a:endParaRPr>
          </a:p>
          <a:p>
            <a:pPr algn="ctr"/>
            <a:r>
              <a:rPr lang="zh-CN" altLang="en-US" sz="1000" dirty="0">
                <a:solidFill>
                  <a:schemeClr val="tx1"/>
                </a:solidFill>
              </a:rPr>
              <a:t>填写预定信息（人数、姓名、电话等）</a:t>
            </a:r>
            <a:endParaRPr lang="en-US" altLang="zh-CN" sz="1000" dirty="0">
              <a:solidFill>
                <a:schemeClr val="tx1"/>
              </a:solidFill>
            </a:endParaRPr>
          </a:p>
        </p:txBody>
      </p:sp>
      <p:cxnSp>
        <p:nvCxnSpPr>
          <p:cNvPr id="41" name="连接符: 肘形 40"/>
          <p:cNvCxnSpPr>
            <a:stCxn id="17" idx="2"/>
            <a:endCxn id="27" idx="0"/>
          </p:cNvCxnSpPr>
          <p:nvPr/>
        </p:nvCxnSpPr>
        <p:spPr>
          <a:xfrm rot="16200000" flipH="1">
            <a:off x="5441848" y="3023325"/>
            <a:ext cx="298295" cy="876"/>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47" name="文本框 46"/>
          <p:cNvSpPr txBox="1"/>
          <p:nvPr/>
        </p:nvSpPr>
        <p:spPr>
          <a:xfrm>
            <a:off x="4992078" y="2874615"/>
            <a:ext cx="703026" cy="246221"/>
          </a:xfrm>
          <a:prstGeom prst="rect">
            <a:avLst/>
          </a:prstGeom>
          <a:noFill/>
        </p:spPr>
        <p:txBody>
          <a:bodyPr wrap="square" rtlCol="0">
            <a:spAutoFit/>
          </a:bodyPr>
          <a:lstStyle/>
          <a:p>
            <a:r>
              <a:rPr lang="zh-CN" altLang="en-US" sz="1000" dirty="0">
                <a:solidFill>
                  <a:srgbClr val="2169D3"/>
                </a:solidFill>
              </a:rPr>
              <a:t>不需要</a:t>
            </a:r>
            <a:endParaRPr lang="zh-CN" altLang="en-US" sz="1000" dirty="0">
              <a:solidFill>
                <a:srgbClr val="2169D3"/>
              </a:solidFill>
            </a:endParaRPr>
          </a:p>
        </p:txBody>
      </p:sp>
      <p:cxnSp>
        <p:nvCxnSpPr>
          <p:cNvPr id="48" name="连接符: 肘形 47"/>
          <p:cNvCxnSpPr>
            <a:stCxn id="17" idx="3"/>
            <a:endCxn id="51" idx="1"/>
          </p:cNvCxnSpPr>
          <p:nvPr/>
        </p:nvCxnSpPr>
        <p:spPr>
          <a:xfrm>
            <a:off x="6340903" y="2609995"/>
            <a:ext cx="458969" cy="819"/>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51" name="矩形: 圆角 50"/>
          <p:cNvSpPr/>
          <p:nvPr/>
        </p:nvSpPr>
        <p:spPr>
          <a:xfrm>
            <a:off x="6799872" y="2372719"/>
            <a:ext cx="1135497"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转入客服（人工、电话、在线客服等）</a:t>
            </a:r>
            <a:endParaRPr lang="zh-CN" altLang="en-US" sz="1000" dirty="0">
              <a:solidFill>
                <a:schemeClr val="tx1"/>
              </a:solidFill>
            </a:endParaRPr>
          </a:p>
        </p:txBody>
      </p:sp>
      <p:sp>
        <p:nvSpPr>
          <p:cNvPr id="55" name="文本框 54"/>
          <p:cNvSpPr txBox="1"/>
          <p:nvPr/>
        </p:nvSpPr>
        <p:spPr>
          <a:xfrm>
            <a:off x="6250671" y="2385433"/>
            <a:ext cx="703026" cy="246221"/>
          </a:xfrm>
          <a:prstGeom prst="rect">
            <a:avLst/>
          </a:prstGeom>
          <a:noFill/>
        </p:spPr>
        <p:txBody>
          <a:bodyPr wrap="square" rtlCol="0">
            <a:spAutoFit/>
          </a:bodyPr>
          <a:lstStyle/>
          <a:p>
            <a:r>
              <a:rPr lang="zh-CN" altLang="en-US" sz="1000" dirty="0">
                <a:solidFill>
                  <a:srgbClr val="2169D3"/>
                </a:solidFill>
              </a:rPr>
              <a:t> 需要</a:t>
            </a:r>
            <a:endParaRPr lang="zh-CN" altLang="en-US" sz="1000" dirty="0">
              <a:solidFill>
                <a:srgbClr val="2169D3"/>
              </a:solidFill>
            </a:endParaRPr>
          </a:p>
        </p:txBody>
      </p:sp>
      <p:sp>
        <p:nvSpPr>
          <p:cNvPr id="58" name="矩形: 圆角 57"/>
          <p:cNvSpPr/>
          <p:nvPr/>
        </p:nvSpPr>
        <p:spPr>
          <a:xfrm>
            <a:off x="4777299" y="4007596"/>
            <a:ext cx="1630673"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5.</a:t>
            </a:r>
            <a:r>
              <a:rPr lang="zh-CN" altLang="en-US" sz="1000" dirty="0">
                <a:solidFill>
                  <a:schemeClr val="tx1"/>
                </a:solidFill>
              </a:rPr>
              <a:t>支付订单（微信支付、支付宝、银联、海新域支付系统</a:t>
            </a:r>
            <a:r>
              <a:rPr lang="en-US" altLang="zh-CN" sz="1000" dirty="0">
                <a:solidFill>
                  <a:schemeClr val="tx1"/>
                </a:solidFill>
              </a:rPr>
              <a:t>……</a:t>
            </a:r>
            <a:r>
              <a:rPr lang="zh-CN" altLang="en-US" sz="1000" dirty="0">
                <a:solidFill>
                  <a:schemeClr val="tx1"/>
                </a:solidFill>
              </a:rPr>
              <a:t>），等待确认</a:t>
            </a:r>
            <a:endParaRPr lang="en-US" altLang="zh-CN" sz="1000" dirty="0">
              <a:solidFill>
                <a:schemeClr val="tx1"/>
              </a:solidFill>
            </a:endParaRPr>
          </a:p>
        </p:txBody>
      </p:sp>
      <p:cxnSp>
        <p:nvCxnSpPr>
          <p:cNvPr id="68" name="连接符: 肘形 67"/>
          <p:cNvCxnSpPr>
            <a:stCxn id="27" idx="2"/>
            <a:endCxn id="58" idx="0"/>
          </p:cNvCxnSpPr>
          <p:nvPr/>
        </p:nvCxnSpPr>
        <p:spPr>
          <a:xfrm rot="16200000" flipH="1">
            <a:off x="5412787" y="3827746"/>
            <a:ext cx="358495" cy="1203"/>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0" name="连接符: 肘形 79"/>
          <p:cNvCxnSpPr>
            <a:stCxn id="58" idx="2"/>
            <a:endCxn id="21" idx="0"/>
          </p:cNvCxnSpPr>
          <p:nvPr/>
        </p:nvCxnSpPr>
        <p:spPr>
          <a:xfrm rot="5400000">
            <a:off x="4544036" y="4221250"/>
            <a:ext cx="786064" cy="1311137"/>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91" name="矩形: 圆角 90"/>
          <p:cNvSpPr/>
          <p:nvPr/>
        </p:nvSpPr>
        <p:spPr>
          <a:xfrm>
            <a:off x="6756991" y="5264534"/>
            <a:ext cx="1014319"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3.</a:t>
            </a:r>
            <a:r>
              <a:rPr lang="zh-CN" altLang="en-US" sz="1000" dirty="0">
                <a:solidFill>
                  <a:schemeClr val="tx1"/>
                </a:solidFill>
              </a:rPr>
              <a:t>订单管理，查看自有订单</a:t>
            </a:r>
            <a:endParaRPr lang="zh-CN" altLang="en-US" sz="1000" dirty="0">
              <a:solidFill>
                <a:schemeClr val="tx1"/>
              </a:solidFill>
            </a:endParaRPr>
          </a:p>
        </p:txBody>
      </p:sp>
      <p:cxnSp>
        <p:nvCxnSpPr>
          <p:cNvPr id="95" name="连接符: 肘形 94"/>
          <p:cNvCxnSpPr>
            <a:stCxn id="25" idx="3"/>
            <a:endCxn id="91" idx="1"/>
          </p:cNvCxnSpPr>
          <p:nvPr/>
        </p:nvCxnSpPr>
        <p:spPr>
          <a:xfrm flipV="1">
            <a:off x="6515579" y="5502629"/>
            <a:ext cx="241412" cy="5316"/>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101" name="矩形: 圆角 100"/>
          <p:cNvSpPr/>
          <p:nvPr/>
        </p:nvSpPr>
        <p:spPr>
          <a:xfrm>
            <a:off x="8536457" y="4876395"/>
            <a:ext cx="1248122" cy="45822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4.1</a:t>
            </a:r>
            <a:r>
              <a:rPr lang="zh-CN" altLang="en-US" sz="1000" dirty="0">
                <a:solidFill>
                  <a:schemeClr val="tx1"/>
                </a:solidFill>
              </a:rPr>
              <a:t>系统自动确认，生成二维码，或打印纸质票</a:t>
            </a:r>
            <a:endParaRPr lang="zh-CN" altLang="en-US" sz="1000" dirty="0">
              <a:solidFill>
                <a:srgbClr val="FF0000"/>
              </a:solidFill>
            </a:endParaRPr>
          </a:p>
        </p:txBody>
      </p:sp>
      <p:cxnSp>
        <p:nvCxnSpPr>
          <p:cNvPr id="119" name="连接符: 肘形 118"/>
          <p:cNvCxnSpPr>
            <a:stCxn id="91" idx="3"/>
            <a:endCxn id="101" idx="1"/>
          </p:cNvCxnSpPr>
          <p:nvPr/>
        </p:nvCxnSpPr>
        <p:spPr>
          <a:xfrm flipV="1">
            <a:off x="7771310" y="5105508"/>
            <a:ext cx="765147" cy="397121"/>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134" name="矩形: 圆角 133"/>
          <p:cNvSpPr/>
          <p:nvPr/>
        </p:nvSpPr>
        <p:spPr>
          <a:xfrm>
            <a:off x="6826814" y="3828347"/>
            <a:ext cx="1181026"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6.</a:t>
            </a:r>
            <a:r>
              <a:rPr lang="zh-CN" altLang="en-US" sz="1000" dirty="0">
                <a:solidFill>
                  <a:schemeClr val="tx1"/>
                </a:solidFill>
              </a:rPr>
              <a:t>收到确认</a:t>
            </a:r>
            <a:endParaRPr lang="en-US" altLang="zh-CN" sz="1000" dirty="0">
              <a:solidFill>
                <a:schemeClr val="tx1"/>
              </a:solidFill>
            </a:endParaRPr>
          </a:p>
        </p:txBody>
      </p:sp>
      <p:cxnSp>
        <p:nvCxnSpPr>
          <p:cNvPr id="140" name="连接符: 肘形 139"/>
          <p:cNvCxnSpPr>
            <a:stCxn id="58" idx="3"/>
            <a:endCxn id="134" idx="1"/>
          </p:cNvCxnSpPr>
          <p:nvPr/>
        </p:nvCxnSpPr>
        <p:spPr>
          <a:xfrm flipV="1">
            <a:off x="6407972" y="4066442"/>
            <a:ext cx="418842" cy="179249"/>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4" name="连接符: 肘形 153"/>
          <p:cNvCxnSpPr>
            <a:stCxn id="101" idx="3"/>
            <a:endCxn id="134" idx="2"/>
          </p:cNvCxnSpPr>
          <p:nvPr/>
        </p:nvCxnSpPr>
        <p:spPr>
          <a:xfrm flipH="1" flipV="1">
            <a:off x="7417327" y="4304537"/>
            <a:ext cx="2367252" cy="800971"/>
          </a:xfrm>
          <a:prstGeom prst="bentConnector4">
            <a:avLst>
              <a:gd name="adj1" fmla="val -9657"/>
              <a:gd name="adj2" fmla="val 47709"/>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167" name="矩形: 圆角 166"/>
          <p:cNvSpPr/>
          <p:nvPr/>
        </p:nvSpPr>
        <p:spPr>
          <a:xfrm>
            <a:off x="10032037" y="3842613"/>
            <a:ext cx="1383423" cy="476190"/>
          </a:xfrm>
          <a:prstGeom prst="roundRect">
            <a:avLst>
              <a:gd name="adj" fmla="val 2336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8. </a:t>
            </a:r>
            <a:r>
              <a:rPr lang="zh-CN" altLang="en-US" sz="1000" dirty="0">
                <a:solidFill>
                  <a:schemeClr val="tx1"/>
                </a:solidFill>
              </a:rPr>
              <a:t>当天至景区出示二维码或纸制票</a:t>
            </a:r>
            <a:endParaRPr lang="en-US" altLang="zh-CN" sz="1000" dirty="0">
              <a:solidFill>
                <a:schemeClr val="tx1"/>
              </a:solidFill>
            </a:endParaRPr>
          </a:p>
        </p:txBody>
      </p:sp>
      <p:sp>
        <p:nvSpPr>
          <p:cNvPr id="175" name="矩形: 圆角 174"/>
          <p:cNvSpPr/>
          <p:nvPr/>
        </p:nvSpPr>
        <p:spPr>
          <a:xfrm>
            <a:off x="10196140" y="5257909"/>
            <a:ext cx="1055215" cy="3168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5.</a:t>
            </a:r>
            <a:r>
              <a:rPr lang="zh-CN" altLang="en-US" sz="1000" dirty="0">
                <a:solidFill>
                  <a:schemeClr val="tx1"/>
                </a:solidFill>
              </a:rPr>
              <a:t>核销</a:t>
            </a:r>
            <a:endParaRPr lang="zh-CN" altLang="en-US" sz="1000" dirty="0">
              <a:solidFill>
                <a:schemeClr val="tx1"/>
              </a:solidFill>
            </a:endParaRPr>
          </a:p>
        </p:txBody>
      </p:sp>
      <p:cxnSp>
        <p:nvCxnSpPr>
          <p:cNvPr id="188" name="连接符: 肘形 187"/>
          <p:cNvCxnSpPr>
            <a:stCxn id="134" idx="3"/>
            <a:endCxn id="250" idx="1"/>
          </p:cNvCxnSpPr>
          <p:nvPr/>
        </p:nvCxnSpPr>
        <p:spPr>
          <a:xfrm flipV="1">
            <a:off x="8007840" y="3679890"/>
            <a:ext cx="356249" cy="386552"/>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8" name="连接符: 肘形 207"/>
          <p:cNvCxnSpPr>
            <a:stCxn id="167" idx="2"/>
            <a:endCxn id="175" idx="0"/>
          </p:cNvCxnSpPr>
          <p:nvPr/>
        </p:nvCxnSpPr>
        <p:spPr>
          <a:xfrm rot="5400000">
            <a:off x="10254196" y="4788356"/>
            <a:ext cx="939106" cy="1"/>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215" name="矩形: 圆角 214"/>
          <p:cNvSpPr/>
          <p:nvPr/>
        </p:nvSpPr>
        <p:spPr>
          <a:xfrm>
            <a:off x="480623" y="6078533"/>
            <a:ext cx="917558" cy="55679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运营部</a:t>
            </a:r>
            <a:endParaRPr lang="zh-CN" altLang="en-US" sz="1000" dirty="0"/>
          </a:p>
        </p:txBody>
      </p:sp>
      <p:sp>
        <p:nvSpPr>
          <p:cNvPr id="218" name="矩形: 圆角 217"/>
          <p:cNvSpPr/>
          <p:nvPr/>
        </p:nvSpPr>
        <p:spPr>
          <a:xfrm>
            <a:off x="3593805" y="6118834"/>
            <a:ext cx="7846441"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实时查看平台全部订单情况</a:t>
            </a:r>
            <a:endParaRPr lang="zh-CN" altLang="en-US" sz="1000" dirty="0">
              <a:solidFill>
                <a:schemeClr val="tx1"/>
              </a:solidFill>
            </a:endParaRPr>
          </a:p>
        </p:txBody>
      </p:sp>
      <p:sp>
        <p:nvSpPr>
          <p:cNvPr id="250" name="矩形: 圆角 249"/>
          <p:cNvSpPr/>
          <p:nvPr/>
        </p:nvSpPr>
        <p:spPr>
          <a:xfrm>
            <a:off x="8364089" y="3429000"/>
            <a:ext cx="1438359" cy="50177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7. 1 </a:t>
            </a:r>
            <a:r>
              <a:rPr lang="zh-CN" altLang="en-US" sz="1000" dirty="0">
                <a:solidFill>
                  <a:schemeClr val="tx1"/>
                </a:solidFill>
              </a:rPr>
              <a:t>线上订单收到二维码凭证</a:t>
            </a:r>
            <a:endParaRPr lang="en-US" altLang="zh-CN" sz="1000" dirty="0">
              <a:solidFill>
                <a:schemeClr val="tx1"/>
              </a:solidFill>
            </a:endParaRPr>
          </a:p>
        </p:txBody>
      </p:sp>
      <p:cxnSp>
        <p:nvCxnSpPr>
          <p:cNvPr id="252" name="连接符: 肘形 251"/>
          <p:cNvCxnSpPr>
            <a:stCxn id="250" idx="3"/>
            <a:endCxn id="167" idx="1"/>
          </p:cNvCxnSpPr>
          <p:nvPr/>
        </p:nvCxnSpPr>
        <p:spPr>
          <a:xfrm>
            <a:off x="9802448" y="3679890"/>
            <a:ext cx="229589" cy="400818"/>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30" name="矩形: 圆角 29"/>
          <p:cNvSpPr/>
          <p:nvPr/>
        </p:nvSpPr>
        <p:spPr>
          <a:xfrm>
            <a:off x="8536457" y="5489420"/>
            <a:ext cx="1248122" cy="46865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4.2 </a:t>
            </a:r>
            <a:r>
              <a:rPr lang="zh-CN" altLang="en-US" sz="1000" dirty="0">
                <a:solidFill>
                  <a:schemeClr val="tx1"/>
                </a:solidFill>
              </a:rPr>
              <a:t>需人工手动确认，生成二维码，或打印纸制票</a:t>
            </a:r>
            <a:endParaRPr lang="zh-CN" altLang="en-US" sz="1000" dirty="0">
              <a:solidFill>
                <a:srgbClr val="FF0000"/>
              </a:solidFill>
            </a:endParaRPr>
          </a:p>
        </p:txBody>
      </p:sp>
      <p:cxnSp>
        <p:nvCxnSpPr>
          <p:cNvPr id="224" name="连接符: 肘形 223"/>
          <p:cNvCxnSpPr>
            <a:stCxn id="91" idx="3"/>
            <a:endCxn id="30" idx="1"/>
          </p:cNvCxnSpPr>
          <p:nvPr/>
        </p:nvCxnSpPr>
        <p:spPr>
          <a:xfrm>
            <a:off x="7771310" y="5502629"/>
            <a:ext cx="765147" cy="221120"/>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8" name="连接符: 肘形 227"/>
          <p:cNvCxnSpPr>
            <a:stCxn id="30" idx="3"/>
            <a:endCxn id="134" idx="2"/>
          </p:cNvCxnSpPr>
          <p:nvPr/>
        </p:nvCxnSpPr>
        <p:spPr>
          <a:xfrm flipH="1" flipV="1">
            <a:off x="7417327" y="4304537"/>
            <a:ext cx="2367252" cy="1419212"/>
          </a:xfrm>
          <a:prstGeom prst="bentConnector4">
            <a:avLst>
              <a:gd name="adj1" fmla="val -9657"/>
              <a:gd name="adj2" fmla="val 70618"/>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42" name="流程图: 终止 41"/>
          <p:cNvSpPr/>
          <p:nvPr/>
        </p:nvSpPr>
        <p:spPr>
          <a:xfrm>
            <a:off x="1608551" y="2265529"/>
            <a:ext cx="1733650" cy="369333"/>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OTA</a:t>
            </a:r>
            <a:r>
              <a:rPr lang="zh-CN" altLang="en-US" sz="1000" dirty="0">
                <a:solidFill>
                  <a:schemeClr val="tx1"/>
                </a:solidFill>
              </a:rPr>
              <a:t>系统</a:t>
            </a:r>
            <a:endParaRPr lang="en-US" altLang="zh-CN" sz="1000" dirty="0">
              <a:solidFill>
                <a:schemeClr val="tx1"/>
              </a:solidFill>
            </a:endParaRPr>
          </a:p>
        </p:txBody>
      </p:sp>
      <p:sp>
        <p:nvSpPr>
          <p:cNvPr id="49" name="流程图: 终止 48"/>
          <p:cNvSpPr/>
          <p:nvPr/>
        </p:nvSpPr>
        <p:spPr>
          <a:xfrm>
            <a:off x="1586415" y="2740682"/>
            <a:ext cx="1779547" cy="617783"/>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分销商系统</a:t>
            </a:r>
            <a:endParaRPr lang="en-US" altLang="zh-CN" sz="1000" dirty="0">
              <a:solidFill>
                <a:schemeClr val="tx1"/>
              </a:solidFill>
            </a:endParaRPr>
          </a:p>
          <a:p>
            <a:pPr algn="ctr"/>
            <a:r>
              <a:rPr lang="zh-CN" altLang="en-US" sz="1000" dirty="0">
                <a:solidFill>
                  <a:schemeClr val="tx1"/>
                </a:solidFill>
              </a:rPr>
              <a:t>（旅行社分销系统、团体预定系统等）</a:t>
            </a:r>
            <a:endParaRPr lang="en-US" altLang="zh-CN" sz="1000" dirty="0">
              <a:solidFill>
                <a:schemeClr val="tx1"/>
              </a:solidFill>
            </a:endParaRPr>
          </a:p>
        </p:txBody>
      </p:sp>
      <p:sp>
        <p:nvSpPr>
          <p:cNvPr id="62" name="流程图: 终止 61"/>
          <p:cNvSpPr/>
          <p:nvPr/>
        </p:nvSpPr>
        <p:spPr>
          <a:xfrm>
            <a:off x="1602217" y="3550471"/>
            <a:ext cx="1764621" cy="530237"/>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线上直销系统</a:t>
            </a:r>
            <a:endParaRPr lang="en-US" altLang="zh-CN" sz="1000" dirty="0">
              <a:solidFill>
                <a:schemeClr val="tx1"/>
              </a:solidFill>
            </a:endParaRPr>
          </a:p>
          <a:p>
            <a:pPr algn="ctr"/>
            <a:r>
              <a:rPr lang="zh-CN" altLang="en-US" sz="1000" dirty="0">
                <a:solidFill>
                  <a:schemeClr val="tx1"/>
                </a:solidFill>
              </a:rPr>
              <a:t>（官网、微信、小程序、淘宝</a:t>
            </a:r>
            <a:r>
              <a:rPr lang="en-US" altLang="zh-CN" sz="1000" dirty="0">
                <a:solidFill>
                  <a:schemeClr val="tx1"/>
                </a:solidFill>
              </a:rPr>
              <a:t>/</a:t>
            </a:r>
            <a:r>
              <a:rPr lang="zh-CN" altLang="en-US" sz="1000" dirty="0">
                <a:solidFill>
                  <a:schemeClr val="tx1"/>
                </a:solidFill>
              </a:rPr>
              <a:t>天猫店）</a:t>
            </a:r>
            <a:endParaRPr lang="en-US" altLang="zh-CN" sz="1000" dirty="0">
              <a:solidFill>
                <a:schemeClr val="tx1"/>
              </a:solidFill>
            </a:endParaRPr>
          </a:p>
        </p:txBody>
      </p:sp>
      <p:sp>
        <p:nvSpPr>
          <p:cNvPr id="63" name="流程图: 终止 62"/>
          <p:cNvSpPr/>
          <p:nvPr/>
        </p:nvSpPr>
        <p:spPr>
          <a:xfrm>
            <a:off x="1609298" y="4208588"/>
            <a:ext cx="1733779" cy="530237"/>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线下销售系统</a:t>
            </a:r>
            <a:endParaRPr lang="en-US" altLang="zh-CN" sz="1000" dirty="0">
              <a:solidFill>
                <a:schemeClr val="tx1"/>
              </a:solidFill>
            </a:endParaRPr>
          </a:p>
          <a:p>
            <a:pPr algn="ctr"/>
            <a:r>
              <a:rPr lang="zh-CN" altLang="en-US" sz="1000" dirty="0">
                <a:solidFill>
                  <a:schemeClr val="tx1"/>
                </a:solidFill>
              </a:rPr>
              <a:t>（人工售取票、自动售取票）</a:t>
            </a:r>
            <a:endParaRPr lang="en-US" altLang="zh-CN" sz="1000" dirty="0">
              <a:solidFill>
                <a:schemeClr val="tx1"/>
              </a:solidFill>
            </a:endParaRPr>
          </a:p>
        </p:txBody>
      </p:sp>
      <p:cxnSp>
        <p:nvCxnSpPr>
          <p:cNvPr id="65" name="连接符: 肘形 64"/>
          <p:cNvCxnSpPr>
            <a:stCxn id="49" idx="3"/>
            <a:endCxn id="17" idx="1"/>
          </p:cNvCxnSpPr>
          <p:nvPr/>
        </p:nvCxnSpPr>
        <p:spPr>
          <a:xfrm flipV="1">
            <a:off x="3365962" y="2609995"/>
            <a:ext cx="1474249" cy="439579"/>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连接符: 肘形 68"/>
          <p:cNvCxnSpPr>
            <a:stCxn id="62" idx="3"/>
            <a:endCxn id="17" idx="1"/>
          </p:cNvCxnSpPr>
          <p:nvPr/>
        </p:nvCxnSpPr>
        <p:spPr>
          <a:xfrm flipV="1">
            <a:off x="3366838" y="2609995"/>
            <a:ext cx="1473373" cy="1205595"/>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2" name="连接符: 肘形 71"/>
          <p:cNvCxnSpPr>
            <a:stCxn id="63" idx="3"/>
            <a:endCxn id="17" idx="1"/>
          </p:cNvCxnSpPr>
          <p:nvPr/>
        </p:nvCxnSpPr>
        <p:spPr>
          <a:xfrm flipV="1">
            <a:off x="3343077" y="2609995"/>
            <a:ext cx="1497134" cy="1863712"/>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86" name="矩形: 圆角 85"/>
          <p:cNvSpPr/>
          <p:nvPr/>
        </p:nvSpPr>
        <p:spPr>
          <a:xfrm>
            <a:off x="8394575" y="4085578"/>
            <a:ext cx="1438359" cy="50177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7. 2 </a:t>
            </a:r>
            <a:r>
              <a:rPr lang="zh-CN" altLang="en-US" sz="1000" dirty="0">
                <a:solidFill>
                  <a:schemeClr val="tx1"/>
                </a:solidFill>
              </a:rPr>
              <a:t>线下订单，获得纸质票</a:t>
            </a:r>
            <a:endParaRPr lang="en-US" altLang="zh-CN" sz="1000" dirty="0">
              <a:solidFill>
                <a:schemeClr val="tx1"/>
              </a:solidFill>
            </a:endParaRPr>
          </a:p>
        </p:txBody>
      </p:sp>
      <p:cxnSp>
        <p:nvCxnSpPr>
          <p:cNvPr id="87" name="连接符: 肘形 86"/>
          <p:cNvCxnSpPr>
            <a:stCxn id="134" idx="3"/>
            <a:endCxn id="86" idx="1"/>
          </p:cNvCxnSpPr>
          <p:nvPr/>
        </p:nvCxnSpPr>
        <p:spPr>
          <a:xfrm>
            <a:off x="8007840" y="4066442"/>
            <a:ext cx="386735" cy="270026"/>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7" name="连接符: 肘形 106"/>
          <p:cNvCxnSpPr>
            <a:stCxn id="86" idx="3"/>
            <a:endCxn id="167" idx="1"/>
          </p:cNvCxnSpPr>
          <p:nvPr/>
        </p:nvCxnSpPr>
        <p:spPr>
          <a:xfrm flipV="1">
            <a:off x="9832934" y="4080708"/>
            <a:ext cx="199103" cy="255760"/>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131" name="流程图: 终止 130"/>
          <p:cNvSpPr/>
          <p:nvPr/>
        </p:nvSpPr>
        <p:spPr>
          <a:xfrm>
            <a:off x="1617702" y="1740671"/>
            <a:ext cx="1733650" cy="369333"/>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赠票</a:t>
            </a:r>
            <a:endParaRPr lang="en-US" altLang="zh-CN" sz="1000" dirty="0">
              <a:solidFill>
                <a:schemeClr val="tx1"/>
              </a:solidFill>
            </a:endParaRPr>
          </a:p>
        </p:txBody>
      </p:sp>
      <p:cxnSp>
        <p:nvCxnSpPr>
          <p:cNvPr id="132" name="连接符: 肘形 131"/>
          <p:cNvCxnSpPr>
            <a:stCxn id="131" idx="3"/>
            <a:endCxn id="144" idx="1"/>
          </p:cNvCxnSpPr>
          <p:nvPr/>
        </p:nvCxnSpPr>
        <p:spPr>
          <a:xfrm flipV="1">
            <a:off x="3351352" y="1925337"/>
            <a:ext cx="6598632" cy="1"/>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144" name="矩形: 圆角 143"/>
          <p:cNvSpPr/>
          <p:nvPr/>
        </p:nvSpPr>
        <p:spPr>
          <a:xfrm>
            <a:off x="9949984" y="1687242"/>
            <a:ext cx="1383423" cy="476190"/>
          </a:xfrm>
          <a:prstGeom prst="roundRect">
            <a:avLst>
              <a:gd name="adj" fmla="val 2336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当天至景区出示赠票</a:t>
            </a:r>
            <a:endParaRPr lang="en-US" altLang="zh-CN" sz="1000" dirty="0">
              <a:solidFill>
                <a:schemeClr val="tx1"/>
              </a:solidFill>
            </a:endParaRPr>
          </a:p>
        </p:txBody>
      </p:sp>
      <p:cxnSp>
        <p:nvCxnSpPr>
          <p:cNvPr id="146" name="连接符: 肘形 145"/>
          <p:cNvCxnSpPr>
            <a:stCxn id="144" idx="3"/>
            <a:endCxn id="175" idx="0"/>
          </p:cNvCxnSpPr>
          <p:nvPr/>
        </p:nvCxnSpPr>
        <p:spPr>
          <a:xfrm flipH="1">
            <a:off x="10723748" y="1925337"/>
            <a:ext cx="609659" cy="3332572"/>
          </a:xfrm>
          <a:prstGeom prst="bentConnector4">
            <a:avLst>
              <a:gd name="adj1" fmla="val -37496"/>
              <a:gd name="adj2" fmla="val 85956"/>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8093253" y="286746"/>
            <a:ext cx="1980029" cy="523220"/>
          </a:xfrm>
          <a:prstGeom prst="rect">
            <a:avLst/>
          </a:prstGeom>
          <a:noFill/>
        </p:spPr>
        <p:txBody>
          <a:bodyPr wrap="none" rtlCol="0">
            <a:spAutoFit/>
          </a:bodyPr>
          <a:lstStyle/>
          <a:p>
            <a:r>
              <a:rPr kumimoji="1" lang="zh-CN" altLang="en-US" sz="2800" b="1" dirty="0">
                <a:solidFill>
                  <a:schemeClr val="accent1">
                    <a:lumMod val="75000"/>
                  </a:schemeClr>
                </a:solidFill>
              </a:rPr>
              <a:t>非雪季运营</a:t>
            </a:r>
            <a:endParaRPr kumimoji="1" lang="zh-CN" altLang="en-US" sz="2800" b="1" dirty="0">
              <a:solidFill>
                <a:schemeClr val="accent1">
                  <a:lumMod val="75000"/>
                </a:schemeClr>
              </a:solidFill>
            </a:endParaRPr>
          </a:p>
        </p:txBody>
      </p:sp>
    </p:spTree>
    <p:custDataLst>
      <p:tags r:id="rId1"/>
    </p:custDataLst>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11274552" cy="640080"/>
          </a:xfrm>
          <a:prstGeom prst="rect">
            <a:avLst/>
          </a:prstGeom>
          <a:noFill/>
        </p:spPr>
        <p:txBody>
          <a:bodyPr wrap="none">
            <a:spAutoFit/>
          </a:bodyPr>
          <a:lstStyle/>
          <a:p>
            <a:pPr>
              <a:defRPr sz="3200" b="1">
                <a:solidFill>
                  <a:srgbClr val="0046A0"/>
                </a:solidFill>
                <a:latin typeface="WenQuanYi Zen Hei"/>
              </a:defRPr>
            </a:pPr>
            <a:r>
              <a:rPr>
                <a:latin typeface="WenQuanYi Zen Hei"/>
              </a:rPr>
              <a:t>一、项目规划</a:t>
            </a:r>
          </a:p>
        </p:txBody>
      </p:sp>
      <p:sp>
        <p:nvSpPr>
          <p:cNvPr id="3" name="TextBox 2"/>
          <p:cNvSpPr txBox="1"/>
          <p:nvPr/>
        </p:nvSpPr>
        <p:spPr>
          <a:xfrm>
            <a:off x="457200" y="1097280"/>
            <a:ext cx="11274552" cy="5303520"/>
          </a:xfrm>
          <a:prstGeom prst="rect">
            <a:avLst/>
          </a:prstGeom>
          <a:noFill/>
        </p:spPr>
        <p:txBody>
          <a:bodyPr wrap="square">
            <a:spAutoFit/>
          </a:bodyPr>
          <a:lstStyle/>
          <a:p>
            <a:pPr>
              <a:spcAft>
                <a:spcPts val="300"/>
              </a:spcAft>
              <a:defRPr sz="1600" b="1">
                <a:solidFill>
                  <a:srgbClr val="0046A0"/>
                </a:solidFill>
                <a:latin typeface="WenQuanYi Zen Hei"/>
              </a:defRPr>
            </a:pPr>
            <a:r>
              <a:rPr>
                <a:latin typeface="WenQuanYi Zen Hei"/>
              </a:rPr>
              <a:t>项目目标</a:t>
            </a:r>
          </a:p>
          <a:p>
            <a:pPr>
              <a:spcAft>
                <a:spcPts val="300"/>
              </a:spcAft>
              <a:defRPr sz="1400">
                <a:latin typeface="WenQuanYi Zen Hei"/>
              </a:defRPr>
            </a:pPr>
            <a:r>
              <a:rPr>
                <a:latin typeface="WenQuanYi Zen Hei"/>
              </a:rPr>
              <a:t>• 构建高效、可靠的业务系统</a:t>
            </a:r>
          </a:p>
          <a:p>
            <a:pPr>
              <a:spcAft>
                <a:spcPts val="300"/>
              </a:spcAft>
              <a:defRPr sz="1400">
                <a:latin typeface="WenQuanYi Zen Hei"/>
              </a:defRPr>
            </a:pPr>
            <a:r>
              <a:rPr>
                <a:latin typeface="WenQuanYi Zen Hei"/>
              </a:rPr>
              <a:t>• 提升业务处理效率和用户体验</a:t>
            </a:r>
          </a:p>
          <a:p>
            <a:pPr>
              <a:spcAft>
                <a:spcPts val="300"/>
              </a:spcAft>
              <a:defRPr sz="1400">
                <a:latin typeface="WenQuanYi Zen Hei"/>
              </a:defRPr>
            </a:pPr>
            <a:r>
              <a:rPr>
                <a:latin typeface="WenQuanYi Zen Hei"/>
              </a:rPr>
              <a:t>• 实现数据驱动的决策支持</a:t>
            </a:r>
          </a:p>
          <a:p>
            <a:pPr>
              <a:spcAft>
                <a:spcPts val="300"/>
              </a:spcAft>
              <a:defRPr sz="1400">
                <a:latin typeface="WenQuanYi Zen Hei"/>
              </a:defRPr>
            </a:pPr>
            <a:r>
              <a:rPr>
                <a:latin typeface="WenQuanYi Zen Hei"/>
              </a:rPr>
              <a:t>• 保障系统安全性和稳定性</a:t>
            </a:r>
          </a:p>
          <a:p>
            <a:pPr>
              <a:spcAft>
                <a:spcPts val="300"/>
              </a:spcAft>
              <a:defRPr sz="1400">
                <a:latin typeface="WenQuanYi Zen Hei"/>
              </a:defRPr>
            </a:pPr>
          </a:p>
          <a:p>
            <a:pPr>
              <a:spcAft>
                <a:spcPts val="300"/>
              </a:spcAft>
              <a:defRPr sz="1600" b="1">
                <a:solidFill>
                  <a:srgbClr val="0046A0"/>
                </a:solidFill>
                <a:latin typeface="WenQuanYi Zen Hei"/>
              </a:defRPr>
            </a:pPr>
            <a:r>
              <a:rPr>
                <a:latin typeface="WenQuanYi Zen Hei"/>
              </a:rPr>
              <a:t>项目范围</a:t>
            </a:r>
          </a:p>
          <a:p>
            <a:pPr>
              <a:spcAft>
                <a:spcPts val="300"/>
              </a:spcAft>
              <a:defRPr sz="1400">
                <a:latin typeface="WenQuanYi Zen Hei"/>
              </a:defRPr>
            </a:pPr>
            <a:r>
              <a:rPr>
                <a:latin typeface="WenQuanYi Zen Hei"/>
              </a:rPr>
              <a:t>• 系统功能模块开发</a:t>
            </a:r>
          </a:p>
          <a:p>
            <a:pPr>
              <a:spcAft>
                <a:spcPts val="300"/>
              </a:spcAft>
              <a:defRPr sz="1400">
                <a:latin typeface="WenQuanYi Zen Hei"/>
              </a:defRPr>
            </a:pPr>
            <a:r>
              <a:rPr>
                <a:latin typeface="WenQuanYi Zen Hei"/>
              </a:rPr>
              <a:t>• 数据库设计与实现</a:t>
            </a:r>
          </a:p>
          <a:p>
            <a:pPr>
              <a:spcAft>
                <a:spcPts val="300"/>
              </a:spcAft>
              <a:defRPr sz="1400">
                <a:latin typeface="WenQuanYi Zen Hei"/>
              </a:defRPr>
            </a:pPr>
            <a:r>
              <a:rPr>
                <a:latin typeface="WenQuanYi Zen Hei"/>
              </a:rPr>
              <a:t>• 接口开发与集成</a:t>
            </a:r>
          </a:p>
          <a:p>
            <a:pPr>
              <a:spcAft>
                <a:spcPts val="300"/>
              </a:spcAft>
              <a:defRPr sz="1400">
                <a:latin typeface="WenQuanYi Zen Hei"/>
              </a:defRPr>
            </a:pPr>
            <a:r>
              <a:rPr>
                <a:latin typeface="WenQuanYi Zen Hei"/>
              </a:rPr>
              <a:t>• 系统测试与部署</a:t>
            </a:r>
          </a:p>
          <a:p>
            <a:pPr>
              <a:spcAft>
                <a:spcPts val="300"/>
              </a:spcAft>
              <a:defRPr sz="1400">
                <a:latin typeface="WenQuanYi Zen Hei"/>
              </a:defRPr>
            </a:pPr>
            <a:r>
              <a:rPr>
                <a:latin typeface="WenQuanYi Zen Hei"/>
              </a:rPr>
              <a:t>• 用户培训与文档编制</a:t>
            </a:r>
          </a:p>
          <a:p>
            <a:pPr>
              <a:spcAft>
                <a:spcPts val="300"/>
              </a:spcAft>
              <a:defRPr sz="1400">
                <a:latin typeface="WenQuanYi Zen Hei"/>
              </a:defRPr>
            </a:pPr>
          </a:p>
          <a:p>
            <a:pPr>
              <a:spcAft>
                <a:spcPts val="300"/>
              </a:spcAft>
              <a:defRPr sz="1600" b="1">
                <a:solidFill>
                  <a:srgbClr val="0046A0"/>
                </a:solidFill>
                <a:latin typeface="WenQuanYi Zen Hei"/>
              </a:defRPr>
            </a:pPr>
            <a:r>
              <a:rPr>
                <a:latin typeface="WenQuanYi Zen Hei"/>
              </a:rPr>
              <a:t>项目周期</a:t>
            </a:r>
          </a:p>
          <a:p>
            <a:pPr>
              <a:spcAft>
                <a:spcPts val="300"/>
              </a:spcAft>
              <a:defRPr sz="1400">
                <a:latin typeface="WenQuanYi Zen Hei"/>
              </a:defRPr>
            </a:pPr>
            <a:r>
              <a:rPr>
                <a:latin typeface="WenQuanYi Zen Hei"/>
              </a:rPr>
              <a:t>• 启动时间：2023年4月</a:t>
            </a:r>
          </a:p>
          <a:p>
            <a:pPr>
              <a:spcAft>
                <a:spcPts val="300"/>
              </a:spcAft>
              <a:defRPr sz="1400">
                <a:latin typeface="WenQuanYi Zen Hei"/>
              </a:defRPr>
            </a:pPr>
            <a:r>
              <a:rPr>
                <a:latin typeface="WenQuanYi Zen Hei"/>
              </a:rPr>
              <a:t>• 开发周期：2023年4月 - 10月</a:t>
            </a:r>
          </a:p>
          <a:p>
            <a:pPr>
              <a:spcAft>
                <a:spcPts val="300"/>
              </a:spcAft>
              <a:defRPr sz="1400">
                <a:latin typeface="WenQuanYi Zen Hei"/>
              </a:defRPr>
            </a:pPr>
            <a:r>
              <a:rPr>
                <a:latin typeface="WenQuanYi Zen Hei"/>
              </a:rPr>
              <a:t>• 当前状态：准备验收阶段</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11274552" cy="640080"/>
          </a:xfrm>
          <a:prstGeom prst="rect">
            <a:avLst/>
          </a:prstGeom>
          <a:noFill/>
        </p:spPr>
        <p:txBody>
          <a:bodyPr wrap="none">
            <a:spAutoFit/>
          </a:bodyPr>
          <a:lstStyle/>
          <a:p>
            <a:pPr>
              <a:defRPr sz="3200" b="1">
                <a:solidFill>
                  <a:srgbClr val="0046A0"/>
                </a:solidFill>
                <a:latin typeface="WenQuanYi Zen Hei"/>
              </a:defRPr>
            </a:pPr>
            <a:r>
              <a:rPr>
                <a:latin typeface="WenQuanYi Zen Hei"/>
              </a:rPr>
              <a:t>一、项目规划</a:t>
            </a:r>
          </a:p>
        </p:txBody>
      </p:sp>
      <p:sp>
        <p:nvSpPr>
          <p:cNvPr id="3" name="TextBox 2"/>
          <p:cNvSpPr txBox="1"/>
          <p:nvPr/>
        </p:nvSpPr>
        <p:spPr>
          <a:xfrm>
            <a:off x="457200" y="1097280"/>
            <a:ext cx="11274552" cy="5303520"/>
          </a:xfrm>
          <a:prstGeom prst="rect">
            <a:avLst/>
          </a:prstGeom>
          <a:noFill/>
        </p:spPr>
        <p:txBody>
          <a:bodyPr wrap="square">
            <a:spAutoFit/>
          </a:bodyPr>
          <a:lstStyle/>
          <a:p>
            <a:pPr>
              <a:spcAft>
                <a:spcPts val="300"/>
              </a:spcAft>
              <a:defRPr sz="1600" b="1">
                <a:solidFill>
                  <a:srgbClr val="0046A0"/>
                </a:solidFill>
                <a:latin typeface="WenQuanYi Zen Hei"/>
              </a:defRPr>
            </a:pPr>
            <a:r>
              <a:rPr>
                <a:latin typeface="WenQuanYi Zen Hei"/>
              </a:rPr>
              <a:t>项目目标</a:t>
            </a:r>
          </a:p>
          <a:p>
            <a:pPr>
              <a:spcAft>
                <a:spcPts val="300"/>
              </a:spcAft>
              <a:defRPr sz="1400">
                <a:latin typeface="WenQuanYi Zen Hei"/>
              </a:defRPr>
            </a:pPr>
            <a:r>
              <a:rPr>
                <a:latin typeface="WenQuanYi Zen Hei"/>
              </a:rPr>
              <a:t>• 构建高效、可靠的业务系统</a:t>
            </a:r>
          </a:p>
          <a:p>
            <a:pPr>
              <a:spcAft>
                <a:spcPts val="300"/>
              </a:spcAft>
              <a:defRPr sz="1400">
                <a:latin typeface="WenQuanYi Zen Hei"/>
              </a:defRPr>
            </a:pPr>
            <a:r>
              <a:rPr>
                <a:latin typeface="WenQuanYi Zen Hei"/>
              </a:rPr>
              <a:t>• 提升业务处理效率和用户体验</a:t>
            </a:r>
          </a:p>
          <a:p>
            <a:pPr>
              <a:spcAft>
                <a:spcPts val="300"/>
              </a:spcAft>
              <a:defRPr sz="1400">
                <a:latin typeface="WenQuanYi Zen Hei"/>
              </a:defRPr>
            </a:pPr>
            <a:r>
              <a:rPr>
                <a:latin typeface="WenQuanYi Zen Hei"/>
              </a:rPr>
              <a:t>• 实现数据驱动的决策支持</a:t>
            </a:r>
          </a:p>
          <a:p>
            <a:pPr>
              <a:spcAft>
                <a:spcPts val="300"/>
              </a:spcAft>
              <a:defRPr sz="1400">
                <a:latin typeface="WenQuanYi Zen Hei"/>
              </a:defRPr>
            </a:pPr>
            <a:r>
              <a:rPr>
                <a:latin typeface="WenQuanYi Zen Hei"/>
              </a:rPr>
              <a:t>• 保障系统安全性和稳定性</a:t>
            </a:r>
          </a:p>
          <a:p>
            <a:pPr>
              <a:spcAft>
                <a:spcPts val="300"/>
              </a:spcAft>
              <a:defRPr sz="1400">
                <a:latin typeface="WenQuanYi Zen Hei"/>
              </a:defRPr>
            </a:pPr>
          </a:p>
          <a:p>
            <a:pPr>
              <a:spcAft>
                <a:spcPts val="300"/>
              </a:spcAft>
              <a:defRPr sz="1600" b="1">
                <a:solidFill>
                  <a:srgbClr val="0046A0"/>
                </a:solidFill>
                <a:latin typeface="WenQuanYi Zen Hei"/>
              </a:defRPr>
            </a:pPr>
            <a:r>
              <a:rPr>
                <a:latin typeface="WenQuanYi Zen Hei"/>
              </a:rPr>
              <a:t>项目范围</a:t>
            </a:r>
          </a:p>
          <a:p>
            <a:pPr>
              <a:spcAft>
                <a:spcPts val="300"/>
              </a:spcAft>
              <a:defRPr sz="1400">
                <a:latin typeface="WenQuanYi Zen Hei"/>
              </a:defRPr>
            </a:pPr>
            <a:r>
              <a:rPr>
                <a:latin typeface="WenQuanYi Zen Hei"/>
              </a:rPr>
              <a:t>• 系统功能模块开发</a:t>
            </a:r>
          </a:p>
          <a:p>
            <a:pPr>
              <a:spcAft>
                <a:spcPts val="300"/>
              </a:spcAft>
              <a:defRPr sz="1400">
                <a:latin typeface="WenQuanYi Zen Hei"/>
              </a:defRPr>
            </a:pPr>
            <a:r>
              <a:rPr>
                <a:latin typeface="WenQuanYi Zen Hei"/>
              </a:rPr>
              <a:t>• 数据库设计与实现</a:t>
            </a:r>
          </a:p>
          <a:p>
            <a:pPr>
              <a:spcAft>
                <a:spcPts val="300"/>
              </a:spcAft>
              <a:defRPr sz="1400">
                <a:latin typeface="WenQuanYi Zen Hei"/>
              </a:defRPr>
            </a:pPr>
            <a:r>
              <a:rPr>
                <a:latin typeface="WenQuanYi Zen Hei"/>
              </a:rPr>
              <a:t>• 接口开发与集成</a:t>
            </a:r>
          </a:p>
          <a:p>
            <a:pPr>
              <a:spcAft>
                <a:spcPts val="300"/>
              </a:spcAft>
              <a:defRPr sz="1400">
                <a:latin typeface="WenQuanYi Zen Hei"/>
              </a:defRPr>
            </a:pPr>
            <a:r>
              <a:rPr>
                <a:latin typeface="WenQuanYi Zen Hei"/>
              </a:rPr>
              <a:t>• 系统测试与部署</a:t>
            </a:r>
          </a:p>
          <a:p>
            <a:pPr>
              <a:spcAft>
                <a:spcPts val="300"/>
              </a:spcAft>
              <a:defRPr sz="1400">
                <a:latin typeface="WenQuanYi Zen Hei"/>
              </a:defRPr>
            </a:pPr>
            <a:r>
              <a:rPr>
                <a:latin typeface="WenQuanYi Zen Hei"/>
              </a:rPr>
              <a:t>• 用户培训与文档编制</a:t>
            </a:r>
          </a:p>
          <a:p>
            <a:pPr>
              <a:spcAft>
                <a:spcPts val="300"/>
              </a:spcAft>
              <a:defRPr sz="1400">
                <a:latin typeface="WenQuanYi Zen Hei"/>
              </a:defRPr>
            </a:pPr>
          </a:p>
          <a:p>
            <a:pPr>
              <a:spcAft>
                <a:spcPts val="300"/>
              </a:spcAft>
              <a:defRPr sz="1600" b="1">
                <a:solidFill>
                  <a:srgbClr val="0046A0"/>
                </a:solidFill>
                <a:latin typeface="WenQuanYi Zen Hei"/>
              </a:defRPr>
            </a:pPr>
            <a:r>
              <a:rPr>
                <a:latin typeface="WenQuanYi Zen Hei"/>
              </a:rPr>
              <a:t>项目周期</a:t>
            </a:r>
          </a:p>
          <a:p>
            <a:pPr>
              <a:spcAft>
                <a:spcPts val="300"/>
              </a:spcAft>
              <a:defRPr sz="1400">
                <a:latin typeface="WenQuanYi Zen Hei"/>
              </a:defRPr>
            </a:pPr>
            <a:r>
              <a:rPr>
                <a:latin typeface="WenQuanYi Zen Hei"/>
              </a:rPr>
              <a:t>• 启动时间：2023年4月</a:t>
            </a:r>
          </a:p>
          <a:p>
            <a:pPr>
              <a:spcAft>
                <a:spcPts val="300"/>
              </a:spcAft>
              <a:defRPr sz="1400">
                <a:latin typeface="WenQuanYi Zen Hei"/>
              </a:defRPr>
            </a:pPr>
            <a:r>
              <a:rPr>
                <a:latin typeface="WenQuanYi Zen Hei"/>
              </a:rPr>
              <a:t>• 开发周期：2023年4月 - 10月</a:t>
            </a:r>
          </a:p>
          <a:p>
            <a:pPr>
              <a:spcAft>
                <a:spcPts val="300"/>
              </a:spcAft>
              <a:defRPr sz="1400">
                <a:latin typeface="WenQuanYi Zen Hei"/>
              </a:defRPr>
            </a:pPr>
            <a:r>
              <a:rPr>
                <a:latin typeface="WenQuanYi Zen Hei"/>
              </a:rPr>
              <a:t>• 当前状态：准备验收阶段</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custDataLst>
              <p:tags r:id="rId1"/>
            </p:custDataLst>
          </p:nvPr>
        </p:nvSpPr>
        <p:spPr>
          <a:xfrm>
            <a:off x="8905895" y="6314400"/>
            <a:ext cx="2700000" cy="316800"/>
          </a:xfrm>
        </p:spPr>
        <p:txBody>
          <a:bodyPr/>
          <a:lstStyle>
            <a:lvl1pPr algn="r">
              <a:defRPr sz="1400">
                <a:solidFill>
                  <a:schemeClr val="bg1">
                    <a:lumMod val="50000"/>
                  </a:schemeClr>
                </a:solidFill>
              </a:defRPr>
            </a:lvl1pPr>
          </a:lstStyle>
          <a:p>
            <a:endParaRPr lang="en-US" altLang="zh-CN" dirty="0"/>
          </a:p>
        </p:txBody>
      </p:sp>
      <p:sp>
        <p:nvSpPr>
          <p:cNvPr id="2" name="文本框 1"/>
          <p:cNvSpPr txBox="1"/>
          <p:nvPr/>
        </p:nvSpPr>
        <p:spPr>
          <a:xfrm>
            <a:off x="643466" y="1684448"/>
            <a:ext cx="1290391" cy="369332"/>
          </a:xfrm>
          <a:prstGeom prst="rect">
            <a:avLst/>
          </a:prstGeom>
          <a:noFill/>
        </p:spPr>
        <p:txBody>
          <a:bodyPr wrap="square" rtlCol="0">
            <a:spAutoFit/>
          </a:bodyPr>
          <a:lstStyle/>
          <a:p>
            <a:r>
              <a:rPr kumimoji="1" lang="zh-CN" altLang="en-US" dirty="0"/>
              <a:t>财务结算</a:t>
            </a:r>
            <a:endParaRPr kumimoji="1" lang="en-US" altLang="zh-CN" dirty="0"/>
          </a:p>
        </p:txBody>
      </p:sp>
      <p:sp>
        <p:nvSpPr>
          <p:cNvPr id="4" name="文本框 3"/>
          <p:cNvSpPr txBox="1"/>
          <p:nvPr/>
        </p:nvSpPr>
        <p:spPr>
          <a:xfrm>
            <a:off x="552010" y="852555"/>
            <a:ext cx="1790065" cy="506934"/>
          </a:xfrm>
          <a:prstGeom prst="rect">
            <a:avLst/>
          </a:prstGeom>
          <a:noFill/>
        </p:spPr>
        <p:txBody>
          <a:bodyPr wrap="square" rIns="71755" rtlCol="0">
            <a:spAutoFit/>
          </a:bodyPr>
          <a:lstStyle/>
          <a:p>
            <a:pPr algn="l">
              <a:lnSpc>
                <a:spcPct val="120000"/>
              </a:lnSpc>
              <a:spcBef>
                <a:spcPts val="0"/>
              </a:spcBef>
              <a:spcAft>
                <a:spcPts val="0"/>
              </a:spcAft>
            </a:pPr>
            <a:r>
              <a:rPr lang="zh-CN" altLang="en-US" sz="2400" b="1" dirty="0">
                <a:solidFill>
                  <a:srgbClr val="0046A0"/>
                </a:solidFill>
                <a:latin typeface="+mj-ea"/>
                <a:ea typeface="+mj-ea"/>
                <a:cs typeface="+mj-ea"/>
              </a:rPr>
              <a:t>业务场景</a:t>
            </a:r>
            <a:endParaRPr lang="en-US" altLang="zh-CN" sz="2400" b="1" dirty="0">
              <a:solidFill>
                <a:srgbClr val="0046A0"/>
              </a:solidFill>
              <a:latin typeface="+mj-ea"/>
              <a:ea typeface="+mj-ea"/>
              <a:cs typeface="+mj-ea"/>
            </a:endParaRPr>
          </a:p>
        </p:txBody>
      </p:sp>
      <p:sp>
        <p:nvSpPr>
          <p:cNvPr id="6" name="矩形: 圆角 5"/>
          <p:cNvSpPr/>
          <p:nvPr/>
        </p:nvSpPr>
        <p:spPr>
          <a:xfrm>
            <a:off x="722479" y="2320069"/>
            <a:ext cx="1449128" cy="476191"/>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商户</a:t>
            </a:r>
            <a:endParaRPr lang="zh-CN" altLang="en-US" sz="1000" dirty="0"/>
          </a:p>
        </p:txBody>
      </p:sp>
      <p:sp>
        <p:nvSpPr>
          <p:cNvPr id="8" name="矩形: 圆角 7"/>
          <p:cNvSpPr/>
          <p:nvPr/>
        </p:nvSpPr>
        <p:spPr>
          <a:xfrm>
            <a:off x="2740680" y="2320070"/>
            <a:ext cx="1163460"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1.</a:t>
            </a:r>
            <a:r>
              <a:rPr lang="zh-CN" altLang="en-US" sz="1000" dirty="0">
                <a:solidFill>
                  <a:schemeClr val="tx1"/>
                </a:solidFill>
              </a:rPr>
              <a:t>产品实施结束，登录系统后台</a:t>
            </a:r>
            <a:endParaRPr lang="zh-CN" altLang="en-US" sz="1000" dirty="0">
              <a:solidFill>
                <a:schemeClr val="tx1"/>
              </a:solidFill>
            </a:endParaRPr>
          </a:p>
        </p:txBody>
      </p:sp>
      <p:sp>
        <p:nvSpPr>
          <p:cNvPr id="31" name="矩形: 圆角 30"/>
          <p:cNvSpPr/>
          <p:nvPr/>
        </p:nvSpPr>
        <p:spPr>
          <a:xfrm>
            <a:off x="722479" y="4410831"/>
            <a:ext cx="1451655" cy="525061"/>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运营部</a:t>
            </a:r>
            <a:endParaRPr lang="zh-CN" altLang="en-US" sz="1000" dirty="0"/>
          </a:p>
        </p:txBody>
      </p:sp>
      <p:sp>
        <p:nvSpPr>
          <p:cNvPr id="12" name="矩形: 圆角 11"/>
          <p:cNvSpPr/>
          <p:nvPr/>
        </p:nvSpPr>
        <p:spPr>
          <a:xfrm>
            <a:off x="2806996" y="3314213"/>
            <a:ext cx="1026236"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2.</a:t>
            </a:r>
            <a:r>
              <a:rPr lang="zh-CN" altLang="en-US" sz="1000" dirty="0">
                <a:solidFill>
                  <a:schemeClr val="tx1"/>
                </a:solidFill>
              </a:rPr>
              <a:t>账户管理，提现</a:t>
            </a:r>
            <a:endParaRPr lang="zh-CN" altLang="en-US" sz="1000" dirty="0">
              <a:solidFill>
                <a:schemeClr val="tx1"/>
              </a:solidFill>
            </a:endParaRPr>
          </a:p>
        </p:txBody>
      </p:sp>
      <p:cxnSp>
        <p:nvCxnSpPr>
          <p:cNvPr id="20" name="连接符: 肘形 19"/>
          <p:cNvCxnSpPr>
            <a:stCxn id="8" idx="2"/>
            <a:endCxn id="12" idx="0"/>
          </p:cNvCxnSpPr>
          <p:nvPr/>
        </p:nvCxnSpPr>
        <p:spPr>
          <a:xfrm rot="5400000">
            <a:off x="3062286" y="3054089"/>
            <a:ext cx="517952" cy="2296"/>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8" name="连接符: 肘形 27"/>
          <p:cNvCxnSpPr>
            <a:stCxn id="12" idx="3"/>
            <a:endCxn id="43" idx="0"/>
          </p:cNvCxnSpPr>
          <p:nvPr/>
        </p:nvCxnSpPr>
        <p:spPr>
          <a:xfrm flipV="1">
            <a:off x="3833232" y="1684448"/>
            <a:ext cx="1094848" cy="1867861"/>
          </a:xfrm>
          <a:prstGeom prst="bentConnector4">
            <a:avLst>
              <a:gd name="adj1" fmla="val 23433"/>
              <a:gd name="adj2" fmla="val 112239"/>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43" name="矩形: 圆角 42"/>
          <p:cNvSpPr/>
          <p:nvPr/>
        </p:nvSpPr>
        <p:spPr>
          <a:xfrm>
            <a:off x="4346350" y="1684448"/>
            <a:ext cx="1163460"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3.</a:t>
            </a:r>
            <a:r>
              <a:rPr lang="zh-CN" altLang="en-US" sz="1000" dirty="0">
                <a:solidFill>
                  <a:schemeClr val="tx1"/>
                </a:solidFill>
              </a:rPr>
              <a:t>绑定银行卡，设置支付密码</a:t>
            </a:r>
            <a:endParaRPr lang="zh-CN" altLang="en-US" sz="1000" dirty="0">
              <a:solidFill>
                <a:schemeClr val="tx1"/>
              </a:solidFill>
            </a:endParaRPr>
          </a:p>
        </p:txBody>
      </p:sp>
      <p:sp>
        <p:nvSpPr>
          <p:cNvPr id="47" name="矩形: 圆角 46"/>
          <p:cNvSpPr/>
          <p:nvPr/>
        </p:nvSpPr>
        <p:spPr>
          <a:xfrm>
            <a:off x="4351666" y="2456771"/>
            <a:ext cx="1163460"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4.</a:t>
            </a:r>
            <a:r>
              <a:rPr lang="zh-CN" altLang="en-US" sz="1000" dirty="0">
                <a:solidFill>
                  <a:schemeClr val="tx1"/>
                </a:solidFill>
              </a:rPr>
              <a:t>输入提现信息（金额、密码）</a:t>
            </a:r>
            <a:endParaRPr lang="zh-CN" altLang="en-US" sz="1000" dirty="0">
              <a:solidFill>
                <a:schemeClr val="tx1"/>
              </a:solidFill>
            </a:endParaRPr>
          </a:p>
        </p:txBody>
      </p:sp>
      <p:cxnSp>
        <p:nvCxnSpPr>
          <p:cNvPr id="48" name="连接符: 肘形 47"/>
          <p:cNvCxnSpPr>
            <a:stCxn id="43" idx="2"/>
            <a:endCxn id="47" idx="0"/>
          </p:cNvCxnSpPr>
          <p:nvPr/>
        </p:nvCxnSpPr>
        <p:spPr>
          <a:xfrm rot="16200000" flipH="1">
            <a:off x="4782672" y="2306047"/>
            <a:ext cx="296132" cy="5316"/>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矩形: 圆角 54"/>
          <p:cNvSpPr/>
          <p:nvPr/>
        </p:nvSpPr>
        <p:spPr>
          <a:xfrm>
            <a:off x="4356574" y="3314212"/>
            <a:ext cx="1163460"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5.</a:t>
            </a:r>
            <a:r>
              <a:rPr lang="zh-CN" altLang="en-US" sz="1000" dirty="0">
                <a:solidFill>
                  <a:schemeClr val="tx1"/>
                </a:solidFill>
              </a:rPr>
              <a:t>提交申请</a:t>
            </a:r>
            <a:endParaRPr lang="zh-CN" altLang="en-US" sz="1000" dirty="0">
              <a:solidFill>
                <a:schemeClr val="tx1"/>
              </a:solidFill>
            </a:endParaRPr>
          </a:p>
        </p:txBody>
      </p:sp>
      <p:sp>
        <p:nvSpPr>
          <p:cNvPr id="57" name="矩形: 圆角 56"/>
          <p:cNvSpPr/>
          <p:nvPr/>
        </p:nvSpPr>
        <p:spPr>
          <a:xfrm>
            <a:off x="4353085" y="4435265"/>
            <a:ext cx="1163460"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1.</a:t>
            </a:r>
            <a:r>
              <a:rPr lang="zh-CN" altLang="en-US" sz="1000" dirty="0">
                <a:solidFill>
                  <a:schemeClr val="tx1"/>
                </a:solidFill>
              </a:rPr>
              <a:t>运营审核</a:t>
            </a:r>
            <a:endParaRPr lang="zh-CN" altLang="en-US" sz="1000" dirty="0">
              <a:solidFill>
                <a:schemeClr val="tx1"/>
              </a:solidFill>
            </a:endParaRPr>
          </a:p>
        </p:txBody>
      </p:sp>
      <p:cxnSp>
        <p:nvCxnSpPr>
          <p:cNvPr id="58" name="连接符: 肘形 57"/>
          <p:cNvCxnSpPr>
            <a:stCxn id="47" idx="2"/>
            <a:endCxn id="55" idx="0"/>
          </p:cNvCxnSpPr>
          <p:nvPr/>
        </p:nvCxnSpPr>
        <p:spPr>
          <a:xfrm rot="16200000" flipH="1">
            <a:off x="4745225" y="3121133"/>
            <a:ext cx="381250" cy="4908"/>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4" name="连接符: 肘形 63"/>
          <p:cNvCxnSpPr>
            <a:stCxn id="55" idx="2"/>
          </p:cNvCxnSpPr>
          <p:nvPr/>
        </p:nvCxnSpPr>
        <p:spPr>
          <a:xfrm rot="5400000">
            <a:off x="4614128" y="4111091"/>
            <a:ext cx="644864" cy="3488"/>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70" name="流程图: 决策 69"/>
          <p:cNvSpPr/>
          <p:nvPr/>
        </p:nvSpPr>
        <p:spPr>
          <a:xfrm>
            <a:off x="5837222" y="4408793"/>
            <a:ext cx="1500692" cy="529243"/>
          </a:xfrm>
          <a:prstGeom prst="flowChartDecis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审核结果</a:t>
            </a:r>
            <a:endParaRPr lang="zh-CN" altLang="en-US" sz="1000" dirty="0">
              <a:solidFill>
                <a:schemeClr val="tx1"/>
              </a:solidFill>
            </a:endParaRPr>
          </a:p>
        </p:txBody>
      </p:sp>
      <p:sp>
        <p:nvSpPr>
          <p:cNvPr id="71" name="矩形: 圆角 70"/>
          <p:cNvSpPr/>
          <p:nvPr/>
        </p:nvSpPr>
        <p:spPr>
          <a:xfrm>
            <a:off x="7917507" y="4435265"/>
            <a:ext cx="1123297"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2.</a:t>
            </a:r>
            <a:r>
              <a:rPr lang="zh-CN" altLang="en-US" sz="1000" dirty="0">
                <a:solidFill>
                  <a:schemeClr val="tx1"/>
                </a:solidFill>
              </a:rPr>
              <a:t>财务复审</a:t>
            </a:r>
            <a:endParaRPr lang="zh-CN" altLang="en-US" sz="1000" dirty="0">
              <a:solidFill>
                <a:schemeClr val="tx1"/>
              </a:solidFill>
            </a:endParaRPr>
          </a:p>
        </p:txBody>
      </p:sp>
      <p:cxnSp>
        <p:nvCxnSpPr>
          <p:cNvPr id="74" name="连接符: 肘形 73"/>
          <p:cNvCxnSpPr>
            <a:stCxn id="70" idx="3"/>
            <a:endCxn id="71" idx="1"/>
          </p:cNvCxnSpPr>
          <p:nvPr/>
        </p:nvCxnSpPr>
        <p:spPr>
          <a:xfrm flipV="1">
            <a:off x="7337914" y="4673361"/>
            <a:ext cx="579593" cy="54"/>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5" name="连接符: 肘形 74"/>
          <p:cNvCxnSpPr>
            <a:endCxn id="92" idx="2"/>
          </p:cNvCxnSpPr>
          <p:nvPr/>
        </p:nvCxnSpPr>
        <p:spPr>
          <a:xfrm rot="16200000" flipV="1">
            <a:off x="6275990" y="4098801"/>
            <a:ext cx="618391" cy="1591"/>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78" name="文本框 77"/>
          <p:cNvSpPr txBox="1"/>
          <p:nvPr/>
        </p:nvSpPr>
        <p:spPr>
          <a:xfrm>
            <a:off x="6032800" y="4122410"/>
            <a:ext cx="597430" cy="246221"/>
          </a:xfrm>
          <a:prstGeom prst="rect">
            <a:avLst/>
          </a:prstGeom>
          <a:noFill/>
        </p:spPr>
        <p:txBody>
          <a:bodyPr wrap="square" rtlCol="0">
            <a:spAutoFit/>
          </a:bodyPr>
          <a:lstStyle/>
          <a:p>
            <a:r>
              <a:rPr lang="zh-CN" altLang="en-US" sz="1000" dirty="0">
                <a:solidFill>
                  <a:srgbClr val="2169D3"/>
                </a:solidFill>
              </a:rPr>
              <a:t>未通过</a:t>
            </a:r>
            <a:endParaRPr lang="zh-CN" altLang="en-US" sz="1000" dirty="0">
              <a:solidFill>
                <a:srgbClr val="2169D3"/>
              </a:solidFill>
            </a:endParaRPr>
          </a:p>
        </p:txBody>
      </p:sp>
      <p:sp>
        <p:nvSpPr>
          <p:cNvPr id="79" name="文本框 78"/>
          <p:cNvSpPr txBox="1"/>
          <p:nvPr/>
        </p:nvSpPr>
        <p:spPr>
          <a:xfrm>
            <a:off x="7403388" y="4379677"/>
            <a:ext cx="531681" cy="245951"/>
          </a:xfrm>
          <a:prstGeom prst="rect">
            <a:avLst/>
          </a:prstGeom>
          <a:noFill/>
        </p:spPr>
        <p:txBody>
          <a:bodyPr wrap="square" rtlCol="0">
            <a:spAutoFit/>
          </a:bodyPr>
          <a:lstStyle/>
          <a:p>
            <a:r>
              <a:rPr lang="zh-CN" altLang="en-US" sz="1000" dirty="0">
                <a:solidFill>
                  <a:srgbClr val="2169D3"/>
                </a:solidFill>
              </a:rPr>
              <a:t>通过</a:t>
            </a:r>
            <a:endParaRPr lang="zh-CN" altLang="en-US" sz="1000" dirty="0">
              <a:solidFill>
                <a:srgbClr val="2169D3"/>
              </a:solidFill>
            </a:endParaRPr>
          </a:p>
        </p:txBody>
      </p:sp>
      <p:cxnSp>
        <p:nvCxnSpPr>
          <p:cNvPr id="81" name="连接符: 肘形 80"/>
          <p:cNvCxnSpPr>
            <a:stCxn id="57" idx="3"/>
            <a:endCxn id="70" idx="1"/>
          </p:cNvCxnSpPr>
          <p:nvPr/>
        </p:nvCxnSpPr>
        <p:spPr>
          <a:xfrm>
            <a:off x="5516545" y="4673361"/>
            <a:ext cx="320677" cy="54"/>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92" name="矩形: 圆角 91"/>
          <p:cNvSpPr/>
          <p:nvPr/>
        </p:nvSpPr>
        <p:spPr>
          <a:xfrm>
            <a:off x="6002659" y="3314210"/>
            <a:ext cx="1163460"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客服电话沟通</a:t>
            </a:r>
            <a:endParaRPr lang="zh-CN" altLang="en-US" sz="1000" dirty="0">
              <a:solidFill>
                <a:schemeClr val="tx1"/>
              </a:solidFill>
            </a:endParaRPr>
          </a:p>
        </p:txBody>
      </p:sp>
      <p:sp>
        <p:nvSpPr>
          <p:cNvPr id="102" name="流程图: 决策 101"/>
          <p:cNvSpPr/>
          <p:nvPr/>
        </p:nvSpPr>
        <p:spPr>
          <a:xfrm>
            <a:off x="9447125" y="4408793"/>
            <a:ext cx="1445931" cy="529243"/>
          </a:xfrm>
          <a:prstGeom prst="flowChartDecis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审核结果</a:t>
            </a:r>
            <a:endParaRPr lang="zh-CN" altLang="en-US" sz="1000" dirty="0">
              <a:solidFill>
                <a:schemeClr val="tx1"/>
              </a:solidFill>
            </a:endParaRPr>
          </a:p>
        </p:txBody>
      </p:sp>
      <p:cxnSp>
        <p:nvCxnSpPr>
          <p:cNvPr id="103" name="连接符: 肘形 102"/>
          <p:cNvCxnSpPr>
            <a:stCxn id="102" idx="3"/>
            <a:endCxn id="122" idx="2"/>
          </p:cNvCxnSpPr>
          <p:nvPr/>
        </p:nvCxnSpPr>
        <p:spPr>
          <a:xfrm flipV="1">
            <a:off x="10893056" y="3780908"/>
            <a:ext cx="131109" cy="892507"/>
          </a:xfrm>
          <a:prstGeom prst="bentConnector2">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4" name="连接符: 肘形 103"/>
          <p:cNvCxnSpPr>
            <a:stCxn id="102" idx="0"/>
            <a:endCxn id="92" idx="3"/>
          </p:cNvCxnSpPr>
          <p:nvPr/>
        </p:nvCxnSpPr>
        <p:spPr>
          <a:xfrm rot="16200000" flipV="1">
            <a:off x="8239862" y="2478564"/>
            <a:ext cx="856487" cy="3003972"/>
          </a:xfrm>
          <a:prstGeom prst="bentConnector2">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105" name="文本框 104"/>
          <p:cNvSpPr txBox="1"/>
          <p:nvPr/>
        </p:nvSpPr>
        <p:spPr>
          <a:xfrm>
            <a:off x="9658465" y="4069467"/>
            <a:ext cx="597430" cy="246221"/>
          </a:xfrm>
          <a:prstGeom prst="rect">
            <a:avLst/>
          </a:prstGeom>
          <a:noFill/>
        </p:spPr>
        <p:txBody>
          <a:bodyPr wrap="square" rtlCol="0">
            <a:spAutoFit/>
          </a:bodyPr>
          <a:lstStyle/>
          <a:p>
            <a:r>
              <a:rPr lang="zh-CN" altLang="en-US" sz="1000" dirty="0">
                <a:solidFill>
                  <a:srgbClr val="2169D3"/>
                </a:solidFill>
              </a:rPr>
              <a:t>未通过</a:t>
            </a:r>
            <a:endParaRPr lang="zh-CN" altLang="en-US" sz="1000" dirty="0">
              <a:solidFill>
                <a:srgbClr val="2169D3"/>
              </a:solidFill>
            </a:endParaRPr>
          </a:p>
        </p:txBody>
      </p:sp>
      <p:sp>
        <p:nvSpPr>
          <p:cNvPr id="106" name="文本框 105"/>
          <p:cNvSpPr txBox="1"/>
          <p:nvPr/>
        </p:nvSpPr>
        <p:spPr>
          <a:xfrm>
            <a:off x="10995729" y="4331890"/>
            <a:ext cx="531681" cy="245951"/>
          </a:xfrm>
          <a:prstGeom prst="rect">
            <a:avLst/>
          </a:prstGeom>
          <a:noFill/>
        </p:spPr>
        <p:txBody>
          <a:bodyPr wrap="square" rtlCol="0">
            <a:spAutoFit/>
          </a:bodyPr>
          <a:lstStyle/>
          <a:p>
            <a:r>
              <a:rPr lang="zh-CN" altLang="en-US" sz="1000" dirty="0">
                <a:solidFill>
                  <a:srgbClr val="2169D3"/>
                </a:solidFill>
              </a:rPr>
              <a:t>通过</a:t>
            </a:r>
            <a:endParaRPr lang="zh-CN" altLang="en-US" sz="1000" dirty="0">
              <a:solidFill>
                <a:srgbClr val="2169D3"/>
              </a:solidFill>
            </a:endParaRPr>
          </a:p>
        </p:txBody>
      </p:sp>
      <p:cxnSp>
        <p:nvCxnSpPr>
          <p:cNvPr id="107" name="连接符: 肘形 106"/>
          <p:cNvCxnSpPr>
            <a:stCxn id="71" idx="3"/>
            <a:endCxn id="102" idx="1"/>
          </p:cNvCxnSpPr>
          <p:nvPr/>
        </p:nvCxnSpPr>
        <p:spPr>
          <a:xfrm>
            <a:off x="9040804" y="4673361"/>
            <a:ext cx="406321" cy="54"/>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122" name="矩形: 圆角 121"/>
          <p:cNvSpPr/>
          <p:nvPr/>
        </p:nvSpPr>
        <p:spPr>
          <a:xfrm>
            <a:off x="10442435" y="3304717"/>
            <a:ext cx="1163460"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6.</a:t>
            </a:r>
            <a:r>
              <a:rPr lang="zh-CN" altLang="en-US" sz="1000" dirty="0">
                <a:solidFill>
                  <a:schemeClr val="tx1"/>
                </a:solidFill>
              </a:rPr>
              <a:t>收到通知，确认金额到账</a:t>
            </a:r>
            <a:endParaRPr lang="zh-CN" altLang="en-US" sz="1000" dirty="0">
              <a:solidFill>
                <a:schemeClr val="tx1"/>
              </a:solidFill>
            </a:endParaRPr>
          </a:p>
        </p:txBody>
      </p:sp>
      <p:sp>
        <p:nvSpPr>
          <p:cNvPr id="3" name="文本框 2"/>
          <p:cNvSpPr txBox="1"/>
          <p:nvPr/>
        </p:nvSpPr>
        <p:spPr>
          <a:xfrm>
            <a:off x="8050789" y="297477"/>
            <a:ext cx="1980029" cy="523220"/>
          </a:xfrm>
          <a:prstGeom prst="rect">
            <a:avLst/>
          </a:prstGeom>
          <a:noFill/>
        </p:spPr>
        <p:txBody>
          <a:bodyPr wrap="none" rtlCol="0">
            <a:spAutoFit/>
          </a:bodyPr>
          <a:lstStyle/>
          <a:p>
            <a:r>
              <a:rPr kumimoji="1" lang="zh-CN" altLang="en-US" sz="2800" b="1" dirty="0">
                <a:solidFill>
                  <a:schemeClr val="accent1">
                    <a:lumMod val="75000"/>
                  </a:schemeClr>
                </a:solidFill>
              </a:rPr>
              <a:t>非雪季运营</a:t>
            </a:r>
            <a:endParaRPr kumimoji="1" lang="zh-CN" altLang="en-US" sz="2800" b="1" dirty="0">
              <a:solidFill>
                <a:schemeClr val="accent1">
                  <a:lumMod val="75000"/>
                </a:schemeClr>
              </a:solidFill>
            </a:endParaRPr>
          </a:p>
        </p:txBody>
      </p:sp>
    </p:spTree>
    <p:custDataLst>
      <p:tags r:id="rId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43466" y="1684448"/>
            <a:ext cx="1629249" cy="369332"/>
          </a:xfrm>
          <a:prstGeom prst="rect">
            <a:avLst/>
          </a:prstGeom>
          <a:noFill/>
        </p:spPr>
        <p:txBody>
          <a:bodyPr wrap="square" rtlCol="0">
            <a:spAutoFit/>
          </a:bodyPr>
          <a:lstStyle/>
          <a:p>
            <a:r>
              <a:rPr kumimoji="1" lang="zh-CN" altLang="en-US" dirty="0"/>
              <a:t>运营基础管理</a:t>
            </a:r>
            <a:endParaRPr kumimoji="1" lang="en-US" altLang="zh-CN" dirty="0"/>
          </a:p>
        </p:txBody>
      </p:sp>
      <p:sp>
        <p:nvSpPr>
          <p:cNvPr id="215" name="矩形: 圆角 214"/>
          <p:cNvSpPr/>
          <p:nvPr/>
        </p:nvSpPr>
        <p:spPr>
          <a:xfrm>
            <a:off x="943139" y="2654850"/>
            <a:ext cx="917558" cy="55679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运营部</a:t>
            </a:r>
            <a:endParaRPr lang="zh-CN" altLang="en-US" sz="1000" dirty="0"/>
          </a:p>
        </p:txBody>
      </p:sp>
      <p:sp>
        <p:nvSpPr>
          <p:cNvPr id="218" name="矩形: 圆角 217"/>
          <p:cNvSpPr/>
          <p:nvPr/>
        </p:nvSpPr>
        <p:spPr>
          <a:xfrm>
            <a:off x="2422899" y="2683054"/>
            <a:ext cx="1329069"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1.</a:t>
            </a:r>
            <a:r>
              <a:rPr lang="zh-CN" altLang="en-US" sz="1000" dirty="0">
                <a:solidFill>
                  <a:schemeClr val="tx1"/>
                </a:solidFill>
              </a:rPr>
              <a:t>分销管理</a:t>
            </a:r>
            <a:endParaRPr lang="zh-CN" altLang="en-US" sz="1000" dirty="0">
              <a:solidFill>
                <a:schemeClr val="tx1"/>
              </a:solidFill>
            </a:endParaRPr>
          </a:p>
        </p:txBody>
      </p:sp>
      <p:sp>
        <p:nvSpPr>
          <p:cNvPr id="7" name="矩形: 圆角 6"/>
          <p:cNvSpPr/>
          <p:nvPr/>
        </p:nvSpPr>
        <p:spPr>
          <a:xfrm>
            <a:off x="4262330" y="1976882"/>
            <a:ext cx="952447" cy="38908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线上直销</a:t>
            </a:r>
            <a:endParaRPr lang="zh-CN" altLang="en-US" sz="1000" dirty="0">
              <a:solidFill>
                <a:schemeClr val="tx1"/>
              </a:solidFill>
            </a:endParaRPr>
          </a:p>
        </p:txBody>
      </p:sp>
      <p:sp>
        <p:nvSpPr>
          <p:cNvPr id="9" name="矩形: 圆角 8"/>
          <p:cNvSpPr/>
          <p:nvPr/>
        </p:nvSpPr>
        <p:spPr>
          <a:xfrm>
            <a:off x="4262330" y="2546946"/>
            <a:ext cx="1489885" cy="45257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线上分销</a:t>
            </a:r>
            <a:endParaRPr lang="en-US" altLang="zh-CN" sz="1000" dirty="0">
              <a:solidFill>
                <a:schemeClr val="tx1"/>
              </a:solidFill>
            </a:endParaRPr>
          </a:p>
          <a:p>
            <a:pPr algn="ctr"/>
            <a:r>
              <a:rPr lang="zh-CN" altLang="en-US" sz="1000" dirty="0">
                <a:solidFill>
                  <a:schemeClr val="tx1"/>
                </a:solidFill>
              </a:rPr>
              <a:t>票付通、游人帮</a:t>
            </a:r>
            <a:r>
              <a:rPr lang="en-US" altLang="zh-CN" sz="1000" dirty="0">
                <a:solidFill>
                  <a:schemeClr val="tx1"/>
                </a:solidFill>
              </a:rPr>
              <a:t>……</a:t>
            </a:r>
            <a:endParaRPr lang="zh-CN" altLang="en-US" sz="1000" dirty="0">
              <a:solidFill>
                <a:schemeClr val="tx1"/>
              </a:solidFill>
            </a:endParaRPr>
          </a:p>
        </p:txBody>
      </p:sp>
      <p:sp>
        <p:nvSpPr>
          <p:cNvPr id="11" name="矩形: 圆角 10"/>
          <p:cNvSpPr/>
          <p:nvPr/>
        </p:nvSpPr>
        <p:spPr>
          <a:xfrm>
            <a:off x="4262329" y="3221474"/>
            <a:ext cx="1756252" cy="3863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OTA</a:t>
            </a:r>
            <a:endParaRPr lang="en-US" altLang="zh-CN" sz="1000" dirty="0">
              <a:solidFill>
                <a:schemeClr val="tx1"/>
              </a:solidFill>
            </a:endParaRPr>
          </a:p>
          <a:p>
            <a:pPr algn="ctr"/>
            <a:r>
              <a:rPr lang="zh-CN" altLang="en-US" sz="1000" dirty="0">
                <a:solidFill>
                  <a:schemeClr val="tx1"/>
                </a:solidFill>
              </a:rPr>
              <a:t>美团、携程、驴妈妈</a:t>
            </a:r>
            <a:r>
              <a:rPr lang="en-US" altLang="zh-CN" sz="1000" dirty="0">
                <a:solidFill>
                  <a:schemeClr val="tx1"/>
                </a:solidFill>
              </a:rPr>
              <a:t>……</a:t>
            </a:r>
            <a:endParaRPr lang="zh-CN" altLang="en-US" sz="1000" dirty="0">
              <a:solidFill>
                <a:schemeClr val="tx1"/>
              </a:solidFill>
            </a:endParaRPr>
          </a:p>
        </p:txBody>
      </p:sp>
      <p:sp>
        <p:nvSpPr>
          <p:cNvPr id="13" name="矩形: 圆角 12"/>
          <p:cNvSpPr/>
          <p:nvPr/>
        </p:nvSpPr>
        <p:spPr>
          <a:xfrm>
            <a:off x="4262329" y="3788803"/>
            <a:ext cx="952448" cy="38462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代理商</a:t>
            </a:r>
            <a:endParaRPr lang="zh-CN" altLang="en-US" sz="1000" dirty="0">
              <a:solidFill>
                <a:schemeClr val="tx1"/>
              </a:solidFill>
            </a:endParaRPr>
          </a:p>
        </p:txBody>
      </p:sp>
      <p:cxnSp>
        <p:nvCxnSpPr>
          <p:cNvPr id="16" name="连接符: 肘形 15"/>
          <p:cNvCxnSpPr>
            <a:stCxn id="218" idx="3"/>
          </p:cNvCxnSpPr>
          <p:nvPr/>
        </p:nvCxnSpPr>
        <p:spPr>
          <a:xfrm flipV="1">
            <a:off x="3751968" y="2148990"/>
            <a:ext cx="510362" cy="772159"/>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 name="连接符: 肘形 21"/>
          <p:cNvCxnSpPr>
            <a:stCxn id="218" idx="3"/>
            <a:endCxn id="9" idx="1"/>
          </p:cNvCxnSpPr>
          <p:nvPr/>
        </p:nvCxnSpPr>
        <p:spPr>
          <a:xfrm flipV="1">
            <a:off x="3751968" y="2773232"/>
            <a:ext cx="510362" cy="147917"/>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8" name="连接符: 肘形 27"/>
          <p:cNvCxnSpPr>
            <a:stCxn id="218" idx="3"/>
            <a:endCxn id="11" idx="1"/>
          </p:cNvCxnSpPr>
          <p:nvPr/>
        </p:nvCxnSpPr>
        <p:spPr>
          <a:xfrm>
            <a:off x="3751968" y="2921149"/>
            <a:ext cx="510361" cy="493502"/>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4" name="连接符: 肘形 223"/>
          <p:cNvCxnSpPr>
            <a:stCxn id="218" idx="3"/>
            <a:endCxn id="13" idx="1"/>
          </p:cNvCxnSpPr>
          <p:nvPr/>
        </p:nvCxnSpPr>
        <p:spPr>
          <a:xfrm>
            <a:off x="3751968" y="2921149"/>
            <a:ext cx="510361" cy="1059964"/>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232" name="矩形: 圆角 231"/>
          <p:cNvSpPr/>
          <p:nvPr/>
        </p:nvSpPr>
        <p:spPr>
          <a:xfrm>
            <a:off x="7360462" y="2761421"/>
            <a:ext cx="1329069"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2.</a:t>
            </a:r>
            <a:r>
              <a:rPr lang="zh-CN" altLang="en-US" sz="1000" dirty="0">
                <a:solidFill>
                  <a:schemeClr val="tx1"/>
                </a:solidFill>
              </a:rPr>
              <a:t>财务结算</a:t>
            </a:r>
            <a:endParaRPr lang="zh-CN" altLang="en-US" sz="1000" dirty="0">
              <a:solidFill>
                <a:schemeClr val="tx1"/>
              </a:solidFill>
            </a:endParaRPr>
          </a:p>
        </p:txBody>
      </p:sp>
      <p:sp>
        <p:nvSpPr>
          <p:cNvPr id="233" name="矩形: 圆角 232"/>
          <p:cNvSpPr/>
          <p:nvPr/>
        </p:nvSpPr>
        <p:spPr>
          <a:xfrm>
            <a:off x="9280896" y="2612540"/>
            <a:ext cx="1756252" cy="77366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支付结算平台接入</a:t>
            </a:r>
            <a:endParaRPr lang="en-US" altLang="zh-CN" sz="1000" dirty="0">
              <a:solidFill>
                <a:schemeClr val="tx1"/>
              </a:solidFill>
            </a:endParaRPr>
          </a:p>
          <a:p>
            <a:pPr algn="ctr"/>
            <a:r>
              <a:rPr lang="zh-CN" altLang="en-US" sz="1000" dirty="0">
                <a:solidFill>
                  <a:schemeClr val="tx1"/>
                </a:solidFill>
              </a:rPr>
              <a:t>（微信支付、支付宝、银联、海新域支付系统</a:t>
            </a:r>
            <a:r>
              <a:rPr lang="en-US" altLang="zh-CN" sz="1000" dirty="0">
                <a:solidFill>
                  <a:schemeClr val="tx1"/>
                </a:solidFill>
              </a:rPr>
              <a:t>……</a:t>
            </a:r>
            <a:r>
              <a:rPr lang="zh-CN" altLang="en-US" sz="1000" dirty="0">
                <a:solidFill>
                  <a:schemeClr val="tx1"/>
                </a:solidFill>
              </a:rPr>
              <a:t>）</a:t>
            </a:r>
            <a:endParaRPr lang="zh-CN" altLang="en-US" sz="1000" dirty="0">
              <a:solidFill>
                <a:schemeClr val="tx1"/>
              </a:solidFill>
            </a:endParaRPr>
          </a:p>
        </p:txBody>
      </p:sp>
      <p:cxnSp>
        <p:nvCxnSpPr>
          <p:cNvPr id="234" name="连接符: 肘形 233"/>
          <p:cNvCxnSpPr>
            <a:stCxn id="232" idx="3"/>
            <a:endCxn id="233" idx="1"/>
          </p:cNvCxnSpPr>
          <p:nvPr/>
        </p:nvCxnSpPr>
        <p:spPr>
          <a:xfrm flipV="1">
            <a:off x="8689531" y="2999373"/>
            <a:ext cx="591365" cy="143"/>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240" name="矩形: 圆角 239"/>
          <p:cNvSpPr/>
          <p:nvPr/>
        </p:nvSpPr>
        <p:spPr>
          <a:xfrm>
            <a:off x="2422899" y="5154287"/>
            <a:ext cx="1329069"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3.</a:t>
            </a:r>
            <a:r>
              <a:rPr lang="zh-CN" altLang="en-US" sz="1000" dirty="0">
                <a:solidFill>
                  <a:schemeClr val="tx1"/>
                </a:solidFill>
              </a:rPr>
              <a:t>会员管理</a:t>
            </a:r>
            <a:endParaRPr lang="zh-CN" altLang="en-US" sz="1000" dirty="0">
              <a:solidFill>
                <a:schemeClr val="tx1"/>
              </a:solidFill>
            </a:endParaRPr>
          </a:p>
        </p:txBody>
      </p:sp>
      <p:sp>
        <p:nvSpPr>
          <p:cNvPr id="50" name="矩形: 圆角 49"/>
          <p:cNvSpPr/>
          <p:nvPr/>
        </p:nvSpPr>
        <p:spPr>
          <a:xfrm>
            <a:off x="2422898" y="5948079"/>
            <a:ext cx="1329069"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4.</a:t>
            </a:r>
            <a:r>
              <a:rPr lang="zh-CN" altLang="en-US" sz="1000" dirty="0">
                <a:solidFill>
                  <a:schemeClr val="tx1"/>
                </a:solidFill>
              </a:rPr>
              <a:t>数据报表</a:t>
            </a:r>
            <a:endParaRPr lang="zh-CN" altLang="en-US" sz="1000" dirty="0">
              <a:solidFill>
                <a:schemeClr val="tx1"/>
              </a:solidFill>
            </a:endParaRPr>
          </a:p>
        </p:txBody>
      </p:sp>
      <p:sp>
        <p:nvSpPr>
          <p:cNvPr id="4" name="文本框 3"/>
          <p:cNvSpPr txBox="1"/>
          <p:nvPr/>
        </p:nvSpPr>
        <p:spPr>
          <a:xfrm>
            <a:off x="643466" y="818937"/>
            <a:ext cx="2976482" cy="506934"/>
          </a:xfrm>
          <a:prstGeom prst="rect">
            <a:avLst/>
          </a:prstGeom>
          <a:noFill/>
        </p:spPr>
        <p:txBody>
          <a:bodyPr wrap="square" rIns="71755" rtlCol="0">
            <a:spAutoFit/>
          </a:bodyPr>
          <a:lstStyle/>
          <a:p>
            <a:pPr algn="l">
              <a:lnSpc>
                <a:spcPct val="120000"/>
              </a:lnSpc>
              <a:spcBef>
                <a:spcPts val="0"/>
              </a:spcBef>
              <a:spcAft>
                <a:spcPts val="0"/>
              </a:spcAft>
            </a:pPr>
            <a:r>
              <a:rPr lang="zh-CN" altLang="en-US" sz="2400" b="1" dirty="0">
                <a:solidFill>
                  <a:srgbClr val="0046A0"/>
                </a:solidFill>
                <a:latin typeface="+mj-ea"/>
                <a:ea typeface="+mj-ea"/>
                <a:cs typeface="+mj-ea"/>
              </a:rPr>
              <a:t>业务场景</a:t>
            </a:r>
            <a:endParaRPr lang="en-US" altLang="zh-CN" sz="2400" b="1" dirty="0">
              <a:solidFill>
                <a:srgbClr val="FF0000"/>
              </a:solidFill>
              <a:latin typeface="+mj-ea"/>
              <a:ea typeface="+mj-ea"/>
              <a:cs typeface="+mj-ea"/>
            </a:endParaRPr>
          </a:p>
        </p:txBody>
      </p:sp>
      <p:sp>
        <p:nvSpPr>
          <p:cNvPr id="30" name="矩形: 圆角 29"/>
          <p:cNvSpPr/>
          <p:nvPr/>
        </p:nvSpPr>
        <p:spPr>
          <a:xfrm>
            <a:off x="4262329" y="4402645"/>
            <a:ext cx="952448" cy="38462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O2O</a:t>
            </a:r>
            <a:r>
              <a:rPr lang="zh-CN" altLang="en-US" sz="1000" dirty="0">
                <a:solidFill>
                  <a:schemeClr val="tx1"/>
                </a:solidFill>
              </a:rPr>
              <a:t>分销</a:t>
            </a:r>
            <a:endParaRPr lang="zh-CN" altLang="en-US" sz="1000" dirty="0">
              <a:solidFill>
                <a:schemeClr val="tx1"/>
              </a:solidFill>
            </a:endParaRPr>
          </a:p>
        </p:txBody>
      </p:sp>
      <p:cxnSp>
        <p:nvCxnSpPr>
          <p:cNvPr id="31" name="连接符: 肘形 30"/>
          <p:cNvCxnSpPr>
            <a:stCxn id="218" idx="3"/>
            <a:endCxn id="30" idx="1"/>
          </p:cNvCxnSpPr>
          <p:nvPr/>
        </p:nvCxnSpPr>
        <p:spPr>
          <a:xfrm>
            <a:off x="3751968" y="2921149"/>
            <a:ext cx="510361" cy="1673806"/>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235" name="矩形: 圆角 234"/>
          <p:cNvSpPr/>
          <p:nvPr/>
        </p:nvSpPr>
        <p:spPr>
          <a:xfrm>
            <a:off x="4409411" y="5199683"/>
            <a:ext cx="2246569" cy="3863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会员等级、权益设置、积分</a:t>
            </a:r>
            <a:r>
              <a:rPr lang="en-US" altLang="zh-CN" sz="1000" dirty="0">
                <a:solidFill>
                  <a:schemeClr val="tx1"/>
                </a:solidFill>
              </a:rPr>
              <a:t>……</a:t>
            </a:r>
            <a:endParaRPr lang="zh-CN" altLang="en-US" sz="1000" dirty="0">
              <a:solidFill>
                <a:schemeClr val="tx1"/>
              </a:solidFill>
            </a:endParaRPr>
          </a:p>
        </p:txBody>
      </p:sp>
      <p:cxnSp>
        <p:nvCxnSpPr>
          <p:cNvPr id="236" name="连接符: 肘形 235"/>
          <p:cNvCxnSpPr>
            <a:stCxn id="240" idx="3"/>
            <a:endCxn id="235" idx="1"/>
          </p:cNvCxnSpPr>
          <p:nvPr/>
        </p:nvCxnSpPr>
        <p:spPr>
          <a:xfrm>
            <a:off x="3751968" y="5392382"/>
            <a:ext cx="657443" cy="478"/>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248" name="矩形: 圆角 247"/>
          <p:cNvSpPr/>
          <p:nvPr/>
        </p:nvSpPr>
        <p:spPr>
          <a:xfrm>
            <a:off x="4409410" y="5994361"/>
            <a:ext cx="2246569" cy="3863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订单统计、销售统计、渠道统计等</a:t>
            </a:r>
            <a:endParaRPr lang="zh-CN" altLang="en-US" sz="1000" dirty="0">
              <a:solidFill>
                <a:schemeClr val="tx1"/>
              </a:solidFill>
            </a:endParaRPr>
          </a:p>
        </p:txBody>
      </p:sp>
      <p:cxnSp>
        <p:nvCxnSpPr>
          <p:cNvPr id="249" name="连接符: 肘形 248"/>
          <p:cNvCxnSpPr>
            <a:stCxn id="50" idx="3"/>
            <a:endCxn id="248" idx="1"/>
          </p:cNvCxnSpPr>
          <p:nvPr/>
        </p:nvCxnSpPr>
        <p:spPr>
          <a:xfrm>
            <a:off x="3751967" y="6186174"/>
            <a:ext cx="657443" cy="1364"/>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8024996" y="295717"/>
            <a:ext cx="1980029" cy="523220"/>
          </a:xfrm>
          <a:prstGeom prst="rect">
            <a:avLst/>
          </a:prstGeom>
          <a:noFill/>
        </p:spPr>
        <p:txBody>
          <a:bodyPr wrap="none" rtlCol="0">
            <a:spAutoFit/>
          </a:bodyPr>
          <a:lstStyle/>
          <a:p>
            <a:r>
              <a:rPr kumimoji="1" lang="zh-CN" altLang="en-US" sz="2800" b="1" dirty="0">
                <a:solidFill>
                  <a:schemeClr val="accent1">
                    <a:lumMod val="75000"/>
                  </a:schemeClr>
                </a:solidFill>
              </a:rPr>
              <a:t>非雪季运营</a:t>
            </a:r>
            <a:endParaRPr kumimoji="1" lang="zh-CN" altLang="en-US" sz="2800" b="1" dirty="0">
              <a:solidFill>
                <a:schemeClr val="accent1">
                  <a:lumMod val="75000"/>
                </a:schemeClr>
              </a:solidFill>
            </a:endParaRPr>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0312" y="767637"/>
            <a:ext cx="2708035" cy="534035"/>
          </a:xfrm>
          <a:prstGeom prst="rect">
            <a:avLst/>
          </a:prstGeom>
          <a:noFill/>
        </p:spPr>
        <p:txBody>
          <a:bodyPr wrap="square" rIns="71755" rtlCol="0">
            <a:spAutoFit/>
          </a:bodyPr>
          <a:lstStyle/>
          <a:p>
            <a:pPr algn="ctr">
              <a:lnSpc>
                <a:spcPct val="120000"/>
              </a:lnSpc>
              <a:spcBef>
                <a:spcPts val="0"/>
              </a:spcBef>
              <a:spcAft>
                <a:spcPts val="0"/>
              </a:spcAft>
            </a:pPr>
            <a:r>
              <a:rPr lang="zh-CN" sz="2400" b="1" dirty="0">
                <a:solidFill>
                  <a:srgbClr val="0046A0"/>
                </a:solidFill>
                <a:latin typeface="+mj-ea"/>
                <a:ea typeface="+mj-ea"/>
                <a:cs typeface="+mj-ea"/>
              </a:rPr>
              <a:t>私</a:t>
            </a:r>
            <a:r>
              <a:rPr lang="zh-CN" sz="2400" b="1" dirty="0">
                <a:solidFill>
                  <a:srgbClr val="0046A0"/>
                </a:solidFill>
                <a:latin typeface="+mj-ea"/>
                <a:ea typeface="+mj-ea"/>
                <a:cs typeface="+mj-ea"/>
              </a:rPr>
              <a:t>有化</a:t>
            </a:r>
            <a:r>
              <a:rPr lang="zh-CN" sz="2400" b="1" dirty="0">
                <a:solidFill>
                  <a:srgbClr val="0046A0"/>
                </a:solidFill>
                <a:latin typeface="+mj-ea"/>
                <a:ea typeface="+mj-ea"/>
                <a:cs typeface="+mj-ea"/>
              </a:rPr>
              <a:t>部署</a:t>
            </a:r>
            <a:endParaRPr lang="zh-CN" sz="2400" b="1" dirty="0">
              <a:solidFill>
                <a:srgbClr val="0046A0"/>
              </a:solidFill>
              <a:latin typeface="+mj-ea"/>
              <a:ea typeface="+mj-ea"/>
              <a:cs typeface="+mj-ea"/>
            </a:endParaRPr>
          </a:p>
        </p:txBody>
      </p:sp>
      <p:sp>
        <p:nvSpPr>
          <p:cNvPr id="3" name="文本框 2"/>
          <p:cNvSpPr txBox="1"/>
          <p:nvPr/>
        </p:nvSpPr>
        <p:spPr>
          <a:xfrm>
            <a:off x="8429549" y="312997"/>
            <a:ext cx="1620957" cy="523220"/>
          </a:xfrm>
          <a:prstGeom prst="rect">
            <a:avLst/>
          </a:prstGeom>
          <a:noFill/>
        </p:spPr>
        <p:txBody>
          <a:bodyPr wrap="none" rtlCol="0">
            <a:spAutoFit/>
          </a:bodyPr>
          <a:lstStyle/>
          <a:p>
            <a:r>
              <a:rPr kumimoji="1" lang="zh-CN" altLang="en-US" sz="2800" b="1" dirty="0">
                <a:solidFill>
                  <a:srgbClr val="0046A0"/>
                </a:solidFill>
              </a:rPr>
              <a:t>雪季运营</a:t>
            </a:r>
            <a:endParaRPr kumimoji="1" lang="zh-CN" altLang="en-US" sz="2800" b="1" dirty="0">
              <a:solidFill>
                <a:srgbClr val="0046A0"/>
              </a:solidFill>
            </a:endParaRPr>
          </a:p>
        </p:txBody>
      </p:sp>
      <p:sp>
        <p:nvSpPr>
          <p:cNvPr id="5" name="文本框 4"/>
          <p:cNvSpPr txBox="1"/>
          <p:nvPr/>
        </p:nvSpPr>
        <p:spPr>
          <a:xfrm>
            <a:off x="757555" y="2792095"/>
            <a:ext cx="10298430" cy="675640"/>
          </a:xfrm>
          <a:prstGeom prst="rect">
            <a:avLst/>
          </a:prstGeom>
          <a:noFill/>
        </p:spPr>
        <p:txBody>
          <a:bodyPr wrap="none" rtlCol="0">
            <a:spAutoFit/>
          </a:bodyPr>
          <a:p>
            <a:r>
              <a:rPr lang="zh-CN" altLang="en-US" sz="2000"/>
              <a:t>目的：</a:t>
            </a:r>
            <a:endParaRPr lang="zh-CN" altLang="en-US" sz="2000"/>
          </a:p>
          <a:p>
            <a:pPr marL="285750" indent="-285750">
              <a:buFont typeface="Wingdings" panose="05000000000000000000" charset="0"/>
              <a:buChar char=""/>
            </a:pPr>
            <a:r>
              <a:rPr lang="zh-CN" altLang="en-US"/>
              <a:t>西山滑雪场</a:t>
            </a:r>
            <a:r>
              <a:rPr lang="zh-CN" altLang="en-US"/>
              <a:t>雪季系统独立部署，拥有所有系统权限及功能。方便后续</a:t>
            </a:r>
            <a:r>
              <a:rPr lang="zh-CN" altLang="en-US"/>
              <a:t>与非雪季系统进行系统</a:t>
            </a:r>
            <a:r>
              <a:rPr lang="zh-CN" altLang="en-US"/>
              <a:t>集成。</a:t>
            </a:r>
            <a:endParaRPr lang="zh-CN" altLang="en-US"/>
          </a:p>
        </p:txBody>
      </p:sp>
      <p:sp>
        <p:nvSpPr>
          <p:cNvPr id="6" name="文本框 5"/>
          <p:cNvSpPr txBox="1"/>
          <p:nvPr/>
        </p:nvSpPr>
        <p:spPr>
          <a:xfrm>
            <a:off x="757555" y="3990975"/>
            <a:ext cx="3440430" cy="675640"/>
          </a:xfrm>
          <a:prstGeom prst="rect">
            <a:avLst/>
          </a:prstGeom>
          <a:noFill/>
        </p:spPr>
        <p:txBody>
          <a:bodyPr wrap="none" rtlCol="0">
            <a:spAutoFit/>
          </a:bodyPr>
          <a:p>
            <a:r>
              <a:rPr lang="zh-CN" altLang="en-US" sz="2000"/>
              <a:t>部署实施：</a:t>
            </a:r>
            <a:endParaRPr lang="zh-CN" altLang="en-US" sz="2000"/>
          </a:p>
          <a:p>
            <a:pPr marL="285750" indent="-285750">
              <a:buFont typeface="Wingdings" panose="05000000000000000000" charset="0"/>
              <a:buChar char=""/>
            </a:pPr>
            <a:r>
              <a:rPr lang="zh-CN" altLang="en-US"/>
              <a:t>亿思维负责私有化</a:t>
            </a:r>
            <a:r>
              <a:rPr lang="zh-CN" altLang="en-US"/>
              <a:t>部署实施。</a:t>
            </a:r>
            <a:endParaRPr lang="zh-CN" altLang="en-US"/>
          </a:p>
        </p:txBody>
      </p:sp>
      <p:sp>
        <p:nvSpPr>
          <p:cNvPr id="7" name="文本框 6"/>
          <p:cNvSpPr txBox="1"/>
          <p:nvPr/>
        </p:nvSpPr>
        <p:spPr>
          <a:xfrm>
            <a:off x="757555" y="1593215"/>
            <a:ext cx="10298430" cy="953135"/>
          </a:xfrm>
          <a:prstGeom prst="rect">
            <a:avLst/>
          </a:prstGeom>
          <a:noFill/>
        </p:spPr>
        <p:txBody>
          <a:bodyPr wrap="none" rtlCol="0">
            <a:spAutoFit/>
          </a:bodyPr>
          <a:p>
            <a:r>
              <a:rPr lang="zh-CN" altLang="en-US" sz="2000"/>
              <a:t>原因：</a:t>
            </a:r>
            <a:endParaRPr lang="zh-CN" altLang="en-US" sz="2000"/>
          </a:p>
          <a:p>
            <a:pPr marL="285750" indent="-285750">
              <a:buFont typeface="Wingdings" panose="05000000000000000000" charset="0"/>
              <a:buChar char=""/>
            </a:pPr>
            <a:r>
              <a:rPr lang="zh-CN" altLang="en-US"/>
              <a:t>多个雪场共用一套亿思维的雪季系统，分配给西山滑雪场只有运营数据</a:t>
            </a:r>
            <a:r>
              <a:rPr lang="zh-CN" altLang="en-US"/>
              <a:t>查看权限，其他的系统</a:t>
            </a:r>
            <a:r>
              <a:rPr lang="zh-CN" altLang="en-US"/>
              <a:t>权限</a:t>
            </a:r>
            <a:endParaRPr lang="zh-CN" altLang="en-US"/>
          </a:p>
          <a:p>
            <a:r>
              <a:rPr lang="en-US" altLang="zh-CN"/>
              <a:t>   </a:t>
            </a:r>
            <a:r>
              <a:rPr lang="zh-CN" altLang="en-US"/>
              <a:t>及功能无法</a:t>
            </a:r>
            <a:r>
              <a:rPr lang="zh-CN" altLang="en-US"/>
              <a:t>使用。</a:t>
            </a: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2" y="836217"/>
            <a:ext cx="2708035" cy="534035"/>
          </a:xfrm>
          <a:prstGeom prst="rect">
            <a:avLst/>
          </a:prstGeom>
          <a:noFill/>
        </p:spPr>
        <p:txBody>
          <a:bodyPr wrap="square" rIns="71755" rtlCol="0">
            <a:spAutoFit/>
          </a:bodyPr>
          <a:lstStyle/>
          <a:p>
            <a:pPr algn="ctr">
              <a:lnSpc>
                <a:spcPct val="120000"/>
              </a:lnSpc>
              <a:spcBef>
                <a:spcPts val="0"/>
              </a:spcBef>
              <a:spcAft>
                <a:spcPts val="0"/>
              </a:spcAft>
            </a:pPr>
            <a:r>
              <a:rPr lang="zh-CN" sz="2400" b="1" dirty="0">
                <a:solidFill>
                  <a:srgbClr val="0046A0"/>
                </a:solidFill>
                <a:latin typeface="+mj-ea"/>
                <a:ea typeface="+mj-ea"/>
                <a:cs typeface="+mj-ea"/>
              </a:rPr>
              <a:t>部署流程</a:t>
            </a:r>
            <a:endParaRPr lang="zh-CN" sz="2400" b="1" dirty="0">
              <a:solidFill>
                <a:srgbClr val="0046A0"/>
              </a:solidFill>
              <a:latin typeface="+mj-ea"/>
              <a:ea typeface="+mj-ea"/>
              <a:cs typeface="+mj-ea"/>
            </a:endParaRPr>
          </a:p>
        </p:txBody>
      </p:sp>
      <p:sp>
        <p:nvSpPr>
          <p:cNvPr id="3" name="文本框 2"/>
          <p:cNvSpPr txBox="1"/>
          <p:nvPr/>
        </p:nvSpPr>
        <p:spPr>
          <a:xfrm>
            <a:off x="8429549" y="312997"/>
            <a:ext cx="1620957" cy="523220"/>
          </a:xfrm>
          <a:prstGeom prst="rect">
            <a:avLst/>
          </a:prstGeom>
          <a:noFill/>
        </p:spPr>
        <p:txBody>
          <a:bodyPr wrap="none" rtlCol="0">
            <a:spAutoFit/>
          </a:bodyPr>
          <a:lstStyle/>
          <a:p>
            <a:r>
              <a:rPr kumimoji="1" lang="zh-CN" altLang="en-US" sz="2800" b="1" dirty="0">
                <a:solidFill>
                  <a:srgbClr val="0046A0"/>
                </a:solidFill>
              </a:rPr>
              <a:t>雪季运营</a:t>
            </a:r>
            <a:endParaRPr kumimoji="1" lang="zh-CN" altLang="en-US" sz="2800" b="1" dirty="0">
              <a:solidFill>
                <a:srgbClr val="0046A0"/>
              </a:solidFill>
            </a:endParaRPr>
          </a:p>
        </p:txBody>
      </p:sp>
      <p:sp>
        <p:nvSpPr>
          <p:cNvPr id="4" name="流程图: 过程 3"/>
          <p:cNvSpPr/>
          <p:nvPr/>
        </p:nvSpPr>
        <p:spPr>
          <a:xfrm>
            <a:off x="943610" y="3439795"/>
            <a:ext cx="1344295" cy="78676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服务器环境</a:t>
            </a:r>
            <a:r>
              <a:rPr lang="zh-CN" altLang="en-US" sz="1600"/>
              <a:t>初始化</a:t>
            </a:r>
            <a:endParaRPr lang="zh-CN" altLang="en-US" sz="1600"/>
          </a:p>
        </p:txBody>
      </p:sp>
      <p:sp>
        <p:nvSpPr>
          <p:cNvPr id="8" name="流程图: 过程 7"/>
          <p:cNvSpPr/>
          <p:nvPr/>
        </p:nvSpPr>
        <p:spPr>
          <a:xfrm>
            <a:off x="3020060" y="3528060"/>
            <a:ext cx="1164590" cy="6115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数据</a:t>
            </a:r>
            <a:r>
              <a:rPr lang="zh-CN" altLang="en-US" sz="1600"/>
              <a:t>迁移</a:t>
            </a:r>
            <a:endParaRPr lang="zh-CN" altLang="en-US" sz="1600"/>
          </a:p>
        </p:txBody>
      </p:sp>
      <p:sp>
        <p:nvSpPr>
          <p:cNvPr id="12" name="流程图: 过程 11"/>
          <p:cNvSpPr/>
          <p:nvPr/>
        </p:nvSpPr>
        <p:spPr>
          <a:xfrm>
            <a:off x="5087620" y="4335145"/>
            <a:ext cx="1163955" cy="6115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a:t>OTA</a:t>
            </a:r>
            <a:r>
              <a:rPr lang="zh-CN" altLang="en-US" sz="1600"/>
              <a:t>分销商</a:t>
            </a:r>
            <a:r>
              <a:rPr lang="zh-CN" altLang="en-US" sz="1600"/>
              <a:t>调整</a:t>
            </a:r>
            <a:endParaRPr lang="zh-CN" altLang="en-US" sz="1600"/>
          </a:p>
        </p:txBody>
      </p:sp>
      <p:sp>
        <p:nvSpPr>
          <p:cNvPr id="13" name="流程图: 过程 12"/>
          <p:cNvSpPr/>
          <p:nvPr/>
        </p:nvSpPr>
        <p:spPr>
          <a:xfrm>
            <a:off x="5087620" y="3531870"/>
            <a:ext cx="1114425" cy="6115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私有化小程序</a:t>
            </a:r>
            <a:endParaRPr lang="zh-CN" altLang="en-US" sz="1600"/>
          </a:p>
        </p:txBody>
      </p:sp>
      <p:sp>
        <p:nvSpPr>
          <p:cNvPr id="14" name="流程图: 过程 13"/>
          <p:cNvSpPr/>
          <p:nvPr/>
        </p:nvSpPr>
        <p:spPr>
          <a:xfrm>
            <a:off x="6979285" y="3531870"/>
            <a:ext cx="1163320" cy="6115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集成</a:t>
            </a:r>
            <a:r>
              <a:rPr lang="zh-CN" altLang="en-US" sz="1600"/>
              <a:t>测试</a:t>
            </a:r>
            <a:endParaRPr lang="zh-CN" altLang="en-US" sz="1600"/>
          </a:p>
        </p:txBody>
      </p:sp>
      <p:sp>
        <p:nvSpPr>
          <p:cNvPr id="15" name="流程图: 终止 14"/>
          <p:cNvSpPr/>
          <p:nvPr/>
        </p:nvSpPr>
        <p:spPr>
          <a:xfrm>
            <a:off x="10647680" y="3524250"/>
            <a:ext cx="914400" cy="61214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部署</a:t>
            </a:r>
            <a:r>
              <a:rPr lang="zh-CN" altLang="en-US" sz="1600"/>
              <a:t>完毕</a:t>
            </a:r>
            <a:endParaRPr lang="zh-CN" altLang="en-US" sz="1600"/>
          </a:p>
        </p:txBody>
      </p:sp>
      <p:sp>
        <p:nvSpPr>
          <p:cNvPr id="16" name="流程图: 过程 15"/>
          <p:cNvSpPr/>
          <p:nvPr/>
        </p:nvSpPr>
        <p:spPr>
          <a:xfrm>
            <a:off x="8766175" y="3518535"/>
            <a:ext cx="1162685" cy="6115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正式</a:t>
            </a:r>
            <a:r>
              <a:rPr lang="zh-CN" altLang="en-US" sz="1600"/>
              <a:t>发布</a:t>
            </a:r>
            <a:endParaRPr lang="zh-CN" altLang="en-US" sz="1600"/>
          </a:p>
        </p:txBody>
      </p:sp>
      <p:sp>
        <p:nvSpPr>
          <p:cNvPr id="19" name="流程图: 过程 18"/>
          <p:cNvSpPr/>
          <p:nvPr/>
        </p:nvSpPr>
        <p:spPr>
          <a:xfrm>
            <a:off x="5062855" y="2494915"/>
            <a:ext cx="1120775" cy="78676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部署客户端</a:t>
            </a:r>
            <a:endParaRPr lang="zh-CN" altLang="en-US" sz="1600"/>
          </a:p>
        </p:txBody>
      </p:sp>
      <p:cxnSp>
        <p:nvCxnSpPr>
          <p:cNvPr id="20" name="直接箭头连接符 19"/>
          <p:cNvCxnSpPr>
            <a:stCxn id="4" idx="3"/>
            <a:endCxn id="8" idx="1"/>
          </p:cNvCxnSpPr>
          <p:nvPr/>
        </p:nvCxnSpPr>
        <p:spPr>
          <a:xfrm>
            <a:off x="2287905" y="3833495"/>
            <a:ext cx="732155" cy="6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肘形连接符 20"/>
          <p:cNvCxnSpPr>
            <a:stCxn id="8" idx="3"/>
          </p:cNvCxnSpPr>
          <p:nvPr/>
        </p:nvCxnSpPr>
        <p:spPr>
          <a:xfrm>
            <a:off x="4184650" y="3834130"/>
            <a:ext cx="895350" cy="899795"/>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肘形连接符 21"/>
          <p:cNvCxnSpPr>
            <a:endCxn id="19" idx="1"/>
          </p:cNvCxnSpPr>
          <p:nvPr/>
        </p:nvCxnSpPr>
        <p:spPr>
          <a:xfrm rot="16200000">
            <a:off x="4382770" y="3139440"/>
            <a:ext cx="930910" cy="42926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8" idx="3"/>
            <a:endCxn id="13" idx="1"/>
          </p:cNvCxnSpPr>
          <p:nvPr/>
        </p:nvCxnSpPr>
        <p:spPr>
          <a:xfrm>
            <a:off x="4184650" y="3834130"/>
            <a:ext cx="902970" cy="38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3" idx="3"/>
          </p:cNvCxnSpPr>
          <p:nvPr/>
        </p:nvCxnSpPr>
        <p:spPr>
          <a:xfrm flipV="1">
            <a:off x="6202045" y="3819525"/>
            <a:ext cx="785495" cy="184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4" idx="3"/>
            <a:endCxn id="16" idx="1"/>
          </p:cNvCxnSpPr>
          <p:nvPr/>
        </p:nvCxnSpPr>
        <p:spPr>
          <a:xfrm flipV="1">
            <a:off x="8142605" y="3824605"/>
            <a:ext cx="623570" cy="133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16" idx="3"/>
            <a:endCxn id="15" idx="1"/>
          </p:cNvCxnSpPr>
          <p:nvPr/>
        </p:nvCxnSpPr>
        <p:spPr>
          <a:xfrm>
            <a:off x="9928860" y="3824605"/>
            <a:ext cx="718820" cy="57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 name="肘形连接符 4"/>
          <p:cNvCxnSpPr>
            <a:stCxn id="19" idx="3"/>
          </p:cNvCxnSpPr>
          <p:nvPr/>
        </p:nvCxnSpPr>
        <p:spPr>
          <a:xfrm>
            <a:off x="6183630" y="2888615"/>
            <a:ext cx="483235" cy="97980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 name="肘形连接符 5"/>
          <p:cNvCxnSpPr>
            <a:stCxn id="12" idx="3"/>
          </p:cNvCxnSpPr>
          <p:nvPr/>
        </p:nvCxnSpPr>
        <p:spPr>
          <a:xfrm flipV="1">
            <a:off x="6251575" y="3823970"/>
            <a:ext cx="415290" cy="817245"/>
          </a:xfrm>
          <a:prstGeom prst="bentConnector2">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2" y="713027"/>
            <a:ext cx="2708035" cy="534035"/>
          </a:xfrm>
          <a:prstGeom prst="rect">
            <a:avLst/>
          </a:prstGeom>
          <a:noFill/>
        </p:spPr>
        <p:txBody>
          <a:bodyPr wrap="square" rIns="71755" rtlCol="0">
            <a:spAutoFit/>
          </a:bodyPr>
          <a:lstStyle/>
          <a:p>
            <a:pPr algn="ctr">
              <a:lnSpc>
                <a:spcPct val="120000"/>
              </a:lnSpc>
              <a:spcBef>
                <a:spcPts val="0"/>
              </a:spcBef>
              <a:spcAft>
                <a:spcPts val="0"/>
              </a:spcAft>
            </a:pPr>
            <a:r>
              <a:rPr lang="zh-CN" sz="2400" b="1" dirty="0">
                <a:solidFill>
                  <a:srgbClr val="0046A0"/>
                </a:solidFill>
                <a:latin typeface="+mj-ea"/>
                <a:ea typeface="+mj-ea"/>
                <a:cs typeface="+mj-ea"/>
              </a:rPr>
              <a:t>系统</a:t>
            </a:r>
            <a:r>
              <a:rPr lang="zh-CN" sz="2400" b="1" dirty="0">
                <a:solidFill>
                  <a:srgbClr val="0046A0"/>
                </a:solidFill>
                <a:latin typeface="+mj-ea"/>
                <a:ea typeface="+mj-ea"/>
                <a:cs typeface="+mj-ea"/>
              </a:rPr>
              <a:t>集成</a:t>
            </a:r>
            <a:endParaRPr lang="zh-CN" sz="2400" b="1" dirty="0">
              <a:solidFill>
                <a:srgbClr val="0046A0"/>
              </a:solidFill>
              <a:latin typeface="+mj-ea"/>
              <a:ea typeface="+mj-ea"/>
              <a:cs typeface="+mj-ea"/>
            </a:endParaRPr>
          </a:p>
        </p:txBody>
      </p:sp>
      <p:sp>
        <p:nvSpPr>
          <p:cNvPr id="3" name="文本框 2"/>
          <p:cNvSpPr txBox="1"/>
          <p:nvPr/>
        </p:nvSpPr>
        <p:spPr>
          <a:xfrm>
            <a:off x="8429549" y="312997"/>
            <a:ext cx="1620957" cy="523220"/>
          </a:xfrm>
          <a:prstGeom prst="rect">
            <a:avLst/>
          </a:prstGeom>
          <a:noFill/>
        </p:spPr>
        <p:txBody>
          <a:bodyPr wrap="none" rtlCol="0">
            <a:spAutoFit/>
          </a:bodyPr>
          <a:lstStyle/>
          <a:p>
            <a:r>
              <a:rPr kumimoji="1" lang="zh-CN" altLang="en-US" sz="2800" b="1" dirty="0">
                <a:solidFill>
                  <a:srgbClr val="0046A0"/>
                </a:solidFill>
              </a:rPr>
              <a:t>雪季运营</a:t>
            </a:r>
            <a:endParaRPr kumimoji="1" lang="zh-CN" altLang="en-US" sz="2800" b="1" dirty="0">
              <a:solidFill>
                <a:srgbClr val="0046A0"/>
              </a:solidFill>
            </a:endParaRPr>
          </a:p>
        </p:txBody>
      </p:sp>
      <p:sp>
        <p:nvSpPr>
          <p:cNvPr id="4" name="文本框 3"/>
          <p:cNvSpPr txBox="1"/>
          <p:nvPr/>
        </p:nvSpPr>
        <p:spPr>
          <a:xfrm>
            <a:off x="721360" y="1564005"/>
            <a:ext cx="10984230" cy="1506855"/>
          </a:xfrm>
          <a:prstGeom prst="rect">
            <a:avLst/>
          </a:prstGeom>
          <a:noFill/>
        </p:spPr>
        <p:txBody>
          <a:bodyPr wrap="none" rtlCol="0">
            <a:spAutoFit/>
          </a:bodyPr>
          <a:p>
            <a:r>
              <a:rPr lang="zh-CN" altLang="en-US" sz="2000"/>
              <a:t>背景：</a:t>
            </a:r>
            <a:endParaRPr lang="zh-CN" altLang="en-US" sz="2000"/>
          </a:p>
          <a:p>
            <a:pPr marL="285750" indent="-285750">
              <a:buFont typeface="Wingdings" panose="05000000000000000000" charset="0"/>
              <a:buChar char=""/>
            </a:pPr>
            <a:r>
              <a:rPr lang="zh-CN" altLang="en-US"/>
              <a:t>随着园区数字化建设的发展，应用的业务系统越来越多，但因为业务系统建设有先后，导致彼此之间</a:t>
            </a:r>
            <a:r>
              <a:rPr lang="zh-CN" altLang="en-US"/>
              <a:t>连通</a:t>
            </a:r>
            <a:endParaRPr lang="zh-CN" altLang="en-US"/>
          </a:p>
          <a:p>
            <a:pPr indent="0">
              <a:buFont typeface="Wingdings" panose="05000000000000000000" charset="0"/>
              <a:buNone/>
            </a:pPr>
            <a:r>
              <a:rPr lang="en-US" altLang="zh-CN"/>
              <a:t>  </a:t>
            </a:r>
            <a:r>
              <a:rPr lang="zh-CN" altLang="en-US"/>
              <a:t>交互非常困难，每套系统都有各自的系统管理，需要记忆多套用户名和密码，在系统之间来回切换。针对</a:t>
            </a:r>
            <a:endParaRPr lang="zh-CN" altLang="en-US"/>
          </a:p>
          <a:p>
            <a:pPr indent="0">
              <a:buFont typeface="Wingdings" panose="05000000000000000000" charset="0"/>
              <a:buNone/>
            </a:pPr>
            <a:r>
              <a:rPr lang="zh-CN" altLang="en-US"/>
              <a:t> </a:t>
            </a:r>
            <a:r>
              <a:rPr lang="en-US" altLang="zh-CN"/>
              <a:t> </a:t>
            </a:r>
            <a:r>
              <a:rPr lang="zh-CN" altLang="en-US"/>
              <a:t>这种情况，需要从基础数据整合、业务数据交互、门户统一展现与接口技术等多个角度来实现系统之间</a:t>
            </a:r>
            <a:r>
              <a:rPr lang="zh-CN" altLang="en-US"/>
              <a:t>的</a:t>
            </a:r>
            <a:endParaRPr lang="zh-CN" altLang="en-US"/>
          </a:p>
          <a:p>
            <a:pPr indent="0">
              <a:buFont typeface="Wingdings" panose="05000000000000000000" charset="0"/>
              <a:buNone/>
            </a:pPr>
            <a:r>
              <a:rPr lang="zh-CN" altLang="en-US"/>
              <a:t> </a:t>
            </a:r>
            <a:r>
              <a:rPr lang="en-US" altLang="zh-CN"/>
              <a:t> </a:t>
            </a:r>
            <a:r>
              <a:rPr lang="zh-CN" altLang="en-US"/>
              <a:t>整合。</a:t>
            </a:r>
            <a:endParaRPr lang="zh-CN" altLang="en-US"/>
          </a:p>
        </p:txBody>
      </p:sp>
      <p:sp>
        <p:nvSpPr>
          <p:cNvPr id="9" name="文本框 8"/>
          <p:cNvSpPr txBox="1"/>
          <p:nvPr/>
        </p:nvSpPr>
        <p:spPr>
          <a:xfrm>
            <a:off x="659765" y="3669665"/>
            <a:ext cx="10873105" cy="1260475"/>
          </a:xfrm>
          <a:prstGeom prst="rect">
            <a:avLst/>
          </a:prstGeom>
          <a:noFill/>
        </p:spPr>
        <p:txBody>
          <a:bodyPr wrap="square" rtlCol="0">
            <a:spAutoFit/>
          </a:bodyPr>
          <a:p>
            <a:pPr algn="l"/>
            <a:endParaRPr lang="zh-CN" altLang="en-US" sz="2000"/>
          </a:p>
          <a:p>
            <a:pPr algn="l"/>
            <a:r>
              <a:rPr lang="zh-CN" altLang="en-US" sz="2000"/>
              <a:t>目标：</a:t>
            </a:r>
            <a:endParaRPr lang="zh-CN" altLang="en-US" sz="2000"/>
          </a:p>
          <a:p>
            <a:pPr marL="285750" indent="-285750" algn="l">
              <a:buFont typeface="Wingdings" panose="05000000000000000000" charset="0"/>
              <a:buChar char=""/>
            </a:pPr>
            <a:r>
              <a:rPr lang="zh-CN" altLang="en-US">
                <a:sym typeface="+mn-ea"/>
              </a:rPr>
              <a:t>通过系统集成的方式，实现统一的组织机构权限管理、身份认证授权、单点登录、门户页面集成、数据共享与</a:t>
            </a:r>
            <a:r>
              <a:rPr lang="zh-CN" altLang="en-US">
                <a:sym typeface="+mn-ea"/>
              </a:rPr>
              <a:t>整合。</a:t>
            </a:r>
            <a:endParaRPr lang="zh-CN" altLang="en-US">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2" y="713027"/>
            <a:ext cx="2708035" cy="534035"/>
          </a:xfrm>
          <a:prstGeom prst="rect">
            <a:avLst/>
          </a:prstGeom>
          <a:noFill/>
        </p:spPr>
        <p:txBody>
          <a:bodyPr wrap="square" rIns="71755" rtlCol="0">
            <a:spAutoFit/>
          </a:bodyPr>
          <a:lstStyle/>
          <a:p>
            <a:pPr algn="ctr">
              <a:lnSpc>
                <a:spcPct val="120000"/>
              </a:lnSpc>
              <a:spcBef>
                <a:spcPts val="0"/>
              </a:spcBef>
              <a:spcAft>
                <a:spcPts val="0"/>
              </a:spcAft>
            </a:pPr>
            <a:r>
              <a:rPr lang="zh-CN" sz="2400" b="1" dirty="0">
                <a:solidFill>
                  <a:srgbClr val="0046A0"/>
                </a:solidFill>
                <a:latin typeface="+mj-ea"/>
                <a:ea typeface="+mj-ea"/>
                <a:cs typeface="+mj-ea"/>
              </a:rPr>
              <a:t>具体</a:t>
            </a:r>
            <a:r>
              <a:rPr lang="zh-CN" sz="2400" b="1" dirty="0">
                <a:solidFill>
                  <a:srgbClr val="0046A0"/>
                </a:solidFill>
                <a:latin typeface="+mj-ea"/>
                <a:ea typeface="+mj-ea"/>
                <a:cs typeface="+mj-ea"/>
              </a:rPr>
              <a:t>实施</a:t>
            </a:r>
            <a:endParaRPr lang="zh-CN" sz="2400" b="1" dirty="0">
              <a:solidFill>
                <a:srgbClr val="0046A0"/>
              </a:solidFill>
              <a:latin typeface="+mj-ea"/>
              <a:ea typeface="+mj-ea"/>
              <a:cs typeface="+mj-ea"/>
            </a:endParaRPr>
          </a:p>
        </p:txBody>
      </p:sp>
      <p:sp>
        <p:nvSpPr>
          <p:cNvPr id="3" name="文本框 2"/>
          <p:cNvSpPr txBox="1"/>
          <p:nvPr/>
        </p:nvSpPr>
        <p:spPr>
          <a:xfrm>
            <a:off x="8429549" y="312997"/>
            <a:ext cx="1620957" cy="523220"/>
          </a:xfrm>
          <a:prstGeom prst="rect">
            <a:avLst/>
          </a:prstGeom>
          <a:noFill/>
        </p:spPr>
        <p:txBody>
          <a:bodyPr wrap="none" rtlCol="0">
            <a:spAutoFit/>
          </a:bodyPr>
          <a:lstStyle/>
          <a:p>
            <a:r>
              <a:rPr kumimoji="1" lang="zh-CN" altLang="en-US" sz="2800" b="1" dirty="0">
                <a:solidFill>
                  <a:srgbClr val="0046A0"/>
                </a:solidFill>
              </a:rPr>
              <a:t>雪季运营</a:t>
            </a:r>
            <a:endParaRPr kumimoji="1" lang="zh-CN" altLang="en-US" sz="2800" b="1" dirty="0">
              <a:solidFill>
                <a:srgbClr val="0046A0"/>
              </a:solidFill>
            </a:endParaRPr>
          </a:p>
        </p:txBody>
      </p:sp>
      <p:sp>
        <p:nvSpPr>
          <p:cNvPr id="5" name="文本框 4"/>
          <p:cNvSpPr txBox="1"/>
          <p:nvPr/>
        </p:nvSpPr>
        <p:spPr>
          <a:xfrm>
            <a:off x="1210945" y="1593215"/>
            <a:ext cx="1452880" cy="398780"/>
          </a:xfrm>
          <a:prstGeom prst="rect">
            <a:avLst/>
          </a:prstGeom>
          <a:noFill/>
        </p:spPr>
        <p:txBody>
          <a:bodyPr wrap="none" rtlCol="0">
            <a:spAutoFit/>
          </a:bodyPr>
          <a:p>
            <a:r>
              <a:rPr lang="en-US" altLang="zh-CN" sz="2000"/>
              <a:t>1.</a:t>
            </a:r>
            <a:r>
              <a:rPr lang="zh-CN" altLang="en-US" sz="2000"/>
              <a:t>单点登录</a:t>
            </a:r>
            <a:endParaRPr lang="zh-CN" altLang="en-US" sz="2000"/>
          </a:p>
        </p:txBody>
      </p:sp>
      <p:sp>
        <p:nvSpPr>
          <p:cNvPr id="6" name="圆角矩形 5"/>
          <p:cNvSpPr/>
          <p:nvPr/>
        </p:nvSpPr>
        <p:spPr>
          <a:xfrm>
            <a:off x="1147445" y="3167380"/>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系统</a:t>
            </a:r>
            <a:r>
              <a:rPr lang="zh-CN" altLang="en-US" sz="1600"/>
              <a:t>用户</a:t>
            </a:r>
            <a:endParaRPr lang="zh-CN" altLang="en-US" sz="1600"/>
          </a:p>
        </p:txBody>
      </p:sp>
      <p:sp>
        <p:nvSpPr>
          <p:cNvPr id="8" name="六边形 7"/>
          <p:cNvSpPr/>
          <p:nvPr/>
        </p:nvSpPr>
        <p:spPr>
          <a:xfrm>
            <a:off x="4223385" y="5234305"/>
            <a:ext cx="1061720" cy="9144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雪季</a:t>
            </a:r>
            <a:r>
              <a:rPr lang="zh-CN" altLang="en-US" sz="1600"/>
              <a:t>系统</a:t>
            </a:r>
            <a:endParaRPr lang="zh-CN" altLang="en-US" sz="1600"/>
          </a:p>
        </p:txBody>
      </p:sp>
      <p:sp>
        <p:nvSpPr>
          <p:cNvPr id="10" name="六边形 9"/>
          <p:cNvSpPr/>
          <p:nvPr/>
        </p:nvSpPr>
        <p:spPr>
          <a:xfrm>
            <a:off x="6617335" y="5234305"/>
            <a:ext cx="1061720" cy="9144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非雪季</a:t>
            </a:r>
            <a:r>
              <a:rPr lang="zh-CN" altLang="en-US" sz="1600"/>
              <a:t>系统</a:t>
            </a:r>
            <a:endParaRPr lang="zh-CN" altLang="en-US" sz="1600"/>
          </a:p>
        </p:txBody>
      </p:sp>
      <p:sp>
        <p:nvSpPr>
          <p:cNvPr id="11" name="流程图: 过程 10"/>
          <p:cNvSpPr/>
          <p:nvPr/>
        </p:nvSpPr>
        <p:spPr>
          <a:xfrm>
            <a:off x="3331845" y="2413000"/>
            <a:ext cx="5417820" cy="2422525"/>
          </a:xfrm>
          <a:prstGeom prst="flowChartProcess">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p>
        </p:txBody>
      </p:sp>
      <p:sp>
        <p:nvSpPr>
          <p:cNvPr id="12" name="矩形 11"/>
          <p:cNvSpPr/>
          <p:nvPr/>
        </p:nvSpPr>
        <p:spPr>
          <a:xfrm>
            <a:off x="3594735" y="2691765"/>
            <a:ext cx="505460" cy="1864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门户</a:t>
            </a:r>
            <a:r>
              <a:rPr lang="en-US" altLang="zh-CN" sz="1600"/>
              <a:t>/</a:t>
            </a:r>
            <a:r>
              <a:rPr lang="zh-CN" altLang="en-US" sz="1600"/>
              <a:t>认证</a:t>
            </a:r>
            <a:r>
              <a:rPr lang="zh-CN" altLang="en-US" sz="1600"/>
              <a:t>系统</a:t>
            </a:r>
            <a:endParaRPr lang="zh-CN" altLang="en-US" sz="1600"/>
          </a:p>
        </p:txBody>
      </p:sp>
      <p:sp>
        <p:nvSpPr>
          <p:cNvPr id="13" name="圆角矩形 12"/>
          <p:cNvSpPr/>
          <p:nvPr/>
        </p:nvSpPr>
        <p:spPr>
          <a:xfrm>
            <a:off x="9751695" y="3167380"/>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系统</a:t>
            </a:r>
            <a:r>
              <a:rPr lang="zh-CN" altLang="en-US" sz="1600"/>
              <a:t>管理员</a:t>
            </a:r>
            <a:endParaRPr lang="zh-CN" altLang="en-US" sz="1600"/>
          </a:p>
        </p:txBody>
      </p:sp>
      <p:sp>
        <p:nvSpPr>
          <p:cNvPr id="14" name="矩形 13"/>
          <p:cNvSpPr/>
          <p:nvPr/>
        </p:nvSpPr>
        <p:spPr>
          <a:xfrm>
            <a:off x="4778375" y="2552700"/>
            <a:ext cx="2519045" cy="398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统一身份认证</a:t>
            </a:r>
            <a:r>
              <a:rPr lang="zh-CN" altLang="en-US" sz="1600"/>
              <a:t>系统</a:t>
            </a:r>
            <a:endParaRPr lang="zh-CN" altLang="en-US" sz="1600"/>
          </a:p>
        </p:txBody>
      </p:sp>
      <p:sp>
        <p:nvSpPr>
          <p:cNvPr id="15" name="矩形 14"/>
          <p:cNvSpPr/>
          <p:nvPr/>
        </p:nvSpPr>
        <p:spPr>
          <a:xfrm>
            <a:off x="7924165" y="2691765"/>
            <a:ext cx="505460" cy="1864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用户授权</a:t>
            </a:r>
            <a:r>
              <a:rPr lang="zh-CN" altLang="en-US" sz="1600"/>
              <a:t>管理</a:t>
            </a:r>
            <a:endParaRPr lang="zh-CN" altLang="en-US" sz="1600"/>
          </a:p>
        </p:txBody>
      </p:sp>
      <p:sp>
        <p:nvSpPr>
          <p:cNvPr id="16" name="流程图: 可选过程 15"/>
          <p:cNvSpPr/>
          <p:nvPr/>
        </p:nvSpPr>
        <p:spPr>
          <a:xfrm>
            <a:off x="4493895" y="3944620"/>
            <a:ext cx="1265555" cy="6115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认证</a:t>
            </a:r>
            <a:r>
              <a:rPr lang="zh-CN" altLang="en-US" sz="1600"/>
              <a:t>管理</a:t>
            </a:r>
            <a:endParaRPr lang="zh-CN" altLang="en-US" sz="1600"/>
          </a:p>
        </p:txBody>
      </p:sp>
      <p:sp>
        <p:nvSpPr>
          <p:cNvPr id="17" name="流程图: 可选过程 16"/>
          <p:cNvSpPr/>
          <p:nvPr/>
        </p:nvSpPr>
        <p:spPr>
          <a:xfrm>
            <a:off x="5959475" y="3944620"/>
            <a:ext cx="1621155" cy="6115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单点登录</a:t>
            </a:r>
            <a:r>
              <a:rPr lang="zh-CN" altLang="en-US" sz="1600"/>
              <a:t>管理</a:t>
            </a:r>
            <a:endParaRPr lang="zh-CN" altLang="en-US" sz="1600"/>
          </a:p>
        </p:txBody>
      </p:sp>
      <p:sp>
        <p:nvSpPr>
          <p:cNvPr id="18" name="圆柱形 17"/>
          <p:cNvSpPr/>
          <p:nvPr/>
        </p:nvSpPr>
        <p:spPr>
          <a:xfrm>
            <a:off x="4526280" y="3166745"/>
            <a:ext cx="758190" cy="65913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组织</a:t>
            </a:r>
            <a:r>
              <a:rPr lang="zh-CN" altLang="en-US" sz="1600"/>
              <a:t>结构</a:t>
            </a:r>
            <a:endParaRPr lang="zh-CN" altLang="en-US" sz="1600"/>
          </a:p>
        </p:txBody>
      </p:sp>
      <p:sp>
        <p:nvSpPr>
          <p:cNvPr id="19" name="圆柱形 18"/>
          <p:cNvSpPr/>
          <p:nvPr/>
        </p:nvSpPr>
        <p:spPr>
          <a:xfrm>
            <a:off x="5633085" y="3166745"/>
            <a:ext cx="758190" cy="65913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访问</a:t>
            </a:r>
            <a:r>
              <a:rPr lang="zh-CN" altLang="en-US" sz="1600"/>
              <a:t>控制</a:t>
            </a:r>
            <a:endParaRPr lang="zh-CN" altLang="en-US" sz="1600"/>
          </a:p>
        </p:txBody>
      </p:sp>
      <p:sp>
        <p:nvSpPr>
          <p:cNvPr id="20" name="圆柱形 19"/>
          <p:cNvSpPr/>
          <p:nvPr/>
        </p:nvSpPr>
        <p:spPr>
          <a:xfrm>
            <a:off x="6739890" y="3166745"/>
            <a:ext cx="758190" cy="65913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日志</a:t>
            </a:r>
            <a:endParaRPr lang="zh-CN" altLang="en-US" sz="1600"/>
          </a:p>
        </p:txBody>
      </p:sp>
      <p:cxnSp>
        <p:nvCxnSpPr>
          <p:cNvPr id="22" name="直接箭头连接符 21"/>
          <p:cNvCxnSpPr>
            <a:endCxn id="16" idx="1"/>
          </p:cNvCxnSpPr>
          <p:nvPr/>
        </p:nvCxnSpPr>
        <p:spPr>
          <a:xfrm>
            <a:off x="4136390" y="4250690"/>
            <a:ext cx="357505"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2" idx="2"/>
          </p:cNvCxnSpPr>
          <p:nvPr/>
        </p:nvCxnSpPr>
        <p:spPr>
          <a:xfrm>
            <a:off x="3847465" y="4556125"/>
            <a:ext cx="610235" cy="66357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endCxn id="10" idx="4"/>
          </p:cNvCxnSpPr>
          <p:nvPr/>
        </p:nvCxnSpPr>
        <p:spPr>
          <a:xfrm>
            <a:off x="3916680" y="4591050"/>
            <a:ext cx="2929255" cy="64325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17" idx="2"/>
            <a:endCxn id="10" idx="4"/>
          </p:cNvCxnSpPr>
          <p:nvPr/>
        </p:nvCxnSpPr>
        <p:spPr>
          <a:xfrm>
            <a:off x="6770370" y="4556125"/>
            <a:ext cx="75565" cy="67818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H="1">
            <a:off x="5087620" y="4591050"/>
            <a:ext cx="1682750" cy="62865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6" idx="3"/>
            <a:endCxn id="12" idx="1"/>
          </p:cNvCxnSpPr>
          <p:nvPr/>
        </p:nvCxnSpPr>
        <p:spPr>
          <a:xfrm flipV="1">
            <a:off x="2061845" y="3623945"/>
            <a:ext cx="1532890" cy="63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5" idx="3"/>
            <a:endCxn id="13" idx="1"/>
          </p:cNvCxnSpPr>
          <p:nvPr/>
        </p:nvCxnSpPr>
        <p:spPr>
          <a:xfrm>
            <a:off x="8429625" y="3623945"/>
            <a:ext cx="1322070" cy="63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2061845" y="3713480"/>
            <a:ext cx="1264920" cy="337185"/>
          </a:xfrm>
          <a:prstGeom prst="rect">
            <a:avLst/>
          </a:prstGeom>
          <a:noFill/>
        </p:spPr>
        <p:txBody>
          <a:bodyPr wrap="square" rtlCol="0">
            <a:spAutoFit/>
          </a:bodyPr>
          <a:p>
            <a:r>
              <a:rPr lang="zh-CN" altLang="en-US" sz="1600"/>
              <a:t>口令</a:t>
            </a:r>
            <a:r>
              <a:rPr lang="en-US" altLang="zh-CN" sz="1600"/>
              <a:t>/</a:t>
            </a:r>
            <a:r>
              <a:rPr lang="zh-CN" altLang="en-US" sz="1600"/>
              <a:t>证书</a:t>
            </a:r>
            <a:endParaRPr lang="zh-CN" altLang="en-US" sz="16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2" y="713027"/>
            <a:ext cx="2708035" cy="534035"/>
          </a:xfrm>
          <a:prstGeom prst="rect">
            <a:avLst/>
          </a:prstGeom>
          <a:noFill/>
        </p:spPr>
        <p:txBody>
          <a:bodyPr wrap="square" rIns="71755" rtlCol="0">
            <a:spAutoFit/>
          </a:bodyPr>
          <a:lstStyle/>
          <a:p>
            <a:pPr algn="ctr">
              <a:lnSpc>
                <a:spcPct val="120000"/>
              </a:lnSpc>
              <a:spcBef>
                <a:spcPts val="0"/>
              </a:spcBef>
              <a:spcAft>
                <a:spcPts val="0"/>
              </a:spcAft>
            </a:pPr>
            <a:r>
              <a:rPr lang="zh-CN" sz="2400" b="1" dirty="0">
                <a:solidFill>
                  <a:srgbClr val="0046A0"/>
                </a:solidFill>
                <a:latin typeface="+mj-ea"/>
                <a:ea typeface="+mj-ea"/>
                <a:cs typeface="+mj-ea"/>
              </a:rPr>
              <a:t>具体</a:t>
            </a:r>
            <a:r>
              <a:rPr lang="zh-CN" sz="2400" b="1" dirty="0">
                <a:solidFill>
                  <a:srgbClr val="0046A0"/>
                </a:solidFill>
                <a:latin typeface="+mj-ea"/>
                <a:ea typeface="+mj-ea"/>
                <a:cs typeface="+mj-ea"/>
              </a:rPr>
              <a:t>实施</a:t>
            </a:r>
            <a:endParaRPr lang="zh-CN" sz="2400" b="1" dirty="0">
              <a:solidFill>
                <a:srgbClr val="0046A0"/>
              </a:solidFill>
              <a:latin typeface="+mj-ea"/>
              <a:ea typeface="+mj-ea"/>
              <a:cs typeface="+mj-ea"/>
            </a:endParaRPr>
          </a:p>
        </p:txBody>
      </p:sp>
      <p:sp>
        <p:nvSpPr>
          <p:cNvPr id="3" name="文本框 2"/>
          <p:cNvSpPr txBox="1"/>
          <p:nvPr/>
        </p:nvSpPr>
        <p:spPr>
          <a:xfrm>
            <a:off x="8429549" y="312997"/>
            <a:ext cx="1620957" cy="523220"/>
          </a:xfrm>
          <a:prstGeom prst="rect">
            <a:avLst/>
          </a:prstGeom>
          <a:noFill/>
        </p:spPr>
        <p:txBody>
          <a:bodyPr wrap="none" rtlCol="0">
            <a:spAutoFit/>
          </a:bodyPr>
          <a:lstStyle/>
          <a:p>
            <a:r>
              <a:rPr kumimoji="1" lang="zh-CN" altLang="en-US" sz="2800" b="1" dirty="0">
                <a:solidFill>
                  <a:srgbClr val="0046A0"/>
                </a:solidFill>
              </a:rPr>
              <a:t>雪季运营</a:t>
            </a:r>
            <a:endParaRPr kumimoji="1" lang="zh-CN" altLang="en-US" sz="2800" b="1" dirty="0">
              <a:solidFill>
                <a:srgbClr val="0046A0"/>
              </a:solidFill>
            </a:endParaRPr>
          </a:p>
        </p:txBody>
      </p:sp>
      <p:sp>
        <p:nvSpPr>
          <p:cNvPr id="5" name="文本框 4"/>
          <p:cNvSpPr txBox="1"/>
          <p:nvPr/>
        </p:nvSpPr>
        <p:spPr>
          <a:xfrm>
            <a:off x="1210945" y="1593215"/>
            <a:ext cx="1960880" cy="398780"/>
          </a:xfrm>
          <a:prstGeom prst="rect">
            <a:avLst/>
          </a:prstGeom>
          <a:noFill/>
        </p:spPr>
        <p:txBody>
          <a:bodyPr wrap="none" rtlCol="0">
            <a:spAutoFit/>
          </a:bodyPr>
          <a:p>
            <a:r>
              <a:rPr lang="en-US" altLang="zh-CN" sz="2000"/>
              <a:t>2.</a:t>
            </a:r>
            <a:r>
              <a:rPr lang="zh-CN" altLang="en-US" sz="2000"/>
              <a:t>统一门户</a:t>
            </a:r>
            <a:r>
              <a:rPr lang="zh-CN" altLang="en-US" sz="2000"/>
              <a:t>访问</a:t>
            </a:r>
            <a:endParaRPr lang="zh-CN" altLang="en-US" sz="2000"/>
          </a:p>
        </p:txBody>
      </p:sp>
      <p:sp>
        <p:nvSpPr>
          <p:cNvPr id="21" name="圆角矩形 20"/>
          <p:cNvSpPr/>
          <p:nvPr/>
        </p:nvSpPr>
        <p:spPr>
          <a:xfrm>
            <a:off x="1050925" y="3406775"/>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系统</a:t>
            </a:r>
            <a:r>
              <a:rPr lang="zh-CN" altLang="en-US"/>
              <a:t>用户</a:t>
            </a:r>
            <a:endParaRPr lang="zh-CN" altLang="en-US"/>
          </a:p>
        </p:txBody>
      </p:sp>
      <p:sp>
        <p:nvSpPr>
          <p:cNvPr id="26" name="矩形 25"/>
          <p:cNvSpPr/>
          <p:nvPr/>
        </p:nvSpPr>
        <p:spPr>
          <a:xfrm>
            <a:off x="2929890" y="2338070"/>
            <a:ext cx="7099300" cy="3649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流程图: 过程 30"/>
          <p:cNvSpPr/>
          <p:nvPr/>
        </p:nvSpPr>
        <p:spPr>
          <a:xfrm>
            <a:off x="3375660" y="3582035"/>
            <a:ext cx="6207760" cy="6115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统一</a:t>
            </a:r>
            <a:r>
              <a:rPr lang="zh-CN" altLang="en-US"/>
              <a:t>门户</a:t>
            </a:r>
            <a:endParaRPr lang="zh-CN" altLang="en-US"/>
          </a:p>
        </p:txBody>
      </p:sp>
      <p:sp>
        <p:nvSpPr>
          <p:cNvPr id="32" name="六边形 31"/>
          <p:cNvSpPr/>
          <p:nvPr/>
        </p:nvSpPr>
        <p:spPr>
          <a:xfrm>
            <a:off x="4340860" y="4839335"/>
            <a:ext cx="1061720" cy="9144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雪季</a:t>
            </a:r>
            <a:r>
              <a:rPr lang="zh-CN" altLang="en-US"/>
              <a:t>系统</a:t>
            </a:r>
            <a:endParaRPr lang="zh-CN" altLang="en-US"/>
          </a:p>
        </p:txBody>
      </p:sp>
      <p:sp>
        <p:nvSpPr>
          <p:cNvPr id="33" name="六边形 32"/>
          <p:cNvSpPr/>
          <p:nvPr/>
        </p:nvSpPr>
        <p:spPr>
          <a:xfrm>
            <a:off x="7105015" y="4839335"/>
            <a:ext cx="1061720" cy="9144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非雪季</a:t>
            </a:r>
            <a:r>
              <a:rPr lang="zh-CN" altLang="en-US"/>
              <a:t>系统</a:t>
            </a:r>
            <a:endParaRPr lang="zh-CN" altLang="en-US"/>
          </a:p>
        </p:txBody>
      </p:sp>
      <p:cxnSp>
        <p:nvCxnSpPr>
          <p:cNvPr id="34" name="直接箭头连接符 33"/>
          <p:cNvCxnSpPr/>
          <p:nvPr/>
        </p:nvCxnSpPr>
        <p:spPr>
          <a:xfrm>
            <a:off x="4852670" y="4210685"/>
            <a:ext cx="0" cy="61404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7616190" y="4239895"/>
            <a:ext cx="0" cy="61404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37" name="流程图: 可选过程 36"/>
          <p:cNvSpPr/>
          <p:nvPr/>
        </p:nvSpPr>
        <p:spPr>
          <a:xfrm>
            <a:off x="3492500" y="2646680"/>
            <a:ext cx="1227455" cy="6115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雪季订单</a:t>
            </a:r>
            <a:r>
              <a:rPr lang="zh-CN" altLang="en-US"/>
              <a:t>数据</a:t>
            </a:r>
            <a:endParaRPr lang="zh-CN" altLang="en-US"/>
          </a:p>
        </p:txBody>
      </p:sp>
      <p:sp>
        <p:nvSpPr>
          <p:cNvPr id="39" name="流程图: 可选过程 38"/>
          <p:cNvSpPr/>
          <p:nvPr/>
        </p:nvSpPr>
        <p:spPr>
          <a:xfrm>
            <a:off x="5051425" y="2646680"/>
            <a:ext cx="1227455" cy="6115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活动报名</a:t>
            </a:r>
            <a:r>
              <a:rPr lang="zh-CN" altLang="en-US"/>
              <a:t>数据</a:t>
            </a:r>
            <a:endParaRPr lang="zh-CN" altLang="en-US"/>
          </a:p>
        </p:txBody>
      </p:sp>
      <p:sp>
        <p:nvSpPr>
          <p:cNvPr id="40" name="流程图: 可选过程 39"/>
          <p:cNvSpPr/>
          <p:nvPr/>
        </p:nvSpPr>
        <p:spPr>
          <a:xfrm>
            <a:off x="6610350" y="2646680"/>
            <a:ext cx="1226820" cy="6115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场地预约</a:t>
            </a:r>
            <a:r>
              <a:rPr lang="zh-CN" altLang="en-US"/>
              <a:t>数据</a:t>
            </a:r>
            <a:endParaRPr lang="zh-CN" altLang="en-US"/>
          </a:p>
        </p:txBody>
      </p:sp>
      <p:sp>
        <p:nvSpPr>
          <p:cNvPr id="41" name="流程图: 可选过程 40"/>
          <p:cNvSpPr/>
          <p:nvPr/>
        </p:nvSpPr>
        <p:spPr>
          <a:xfrm>
            <a:off x="8224520" y="2646680"/>
            <a:ext cx="1226820" cy="6115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其他业务</a:t>
            </a:r>
            <a:r>
              <a:rPr lang="zh-CN" altLang="en-US"/>
              <a:t>数据</a:t>
            </a:r>
            <a:endParaRPr lang="zh-CN" altLang="en-US"/>
          </a:p>
        </p:txBody>
      </p:sp>
      <p:cxnSp>
        <p:nvCxnSpPr>
          <p:cNvPr id="42" name="直接箭头连接符 41"/>
          <p:cNvCxnSpPr>
            <a:stCxn id="21" idx="3"/>
            <a:endCxn id="31" idx="1"/>
          </p:cNvCxnSpPr>
          <p:nvPr/>
        </p:nvCxnSpPr>
        <p:spPr>
          <a:xfrm>
            <a:off x="1965325" y="3863975"/>
            <a:ext cx="1410335" cy="2413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endCxn id="37" idx="2"/>
          </p:cNvCxnSpPr>
          <p:nvPr/>
        </p:nvCxnSpPr>
        <p:spPr>
          <a:xfrm flipH="1" flipV="1">
            <a:off x="4106545" y="3258185"/>
            <a:ext cx="2413635" cy="3168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endCxn id="39" idx="2"/>
          </p:cNvCxnSpPr>
          <p:nvPr/>
        </p:nvCxnSpPr>
        <p:spPr>
          <a:xfrm flipH="1" flipV="1">
            <a:off x="5665470" y="3258185"/>
            <a:ext cx="795655" cy="2946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31" idx="0"/>
            <a:endCxn id="40" idx="2"/>
          </p:cNvCxnSpPr>
          <p:nvPr/>
        </p:nvCxnSpPr>
        <p:spPr>
          <a:xfrm flipV="1">
            <a:off x="6479540" y="3258185"/>
            <a:ext cx="744220" cy="3238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endCxn id="41" idx="2"/>
          </p:cNvCxnSpPr>
          <p:nvPr/>
        </p:nvCxnSpPr>
        <p:spPr>
          <a:xfrm flipV="1">
            <a:off x="6519545" y="3258185"/>
            <a:ext cx="2318385" cy="3238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2" y="713027"/>
            <a:ext cx="2708035" cy="534035"/>
          </a:xfrm>
          <a:prstGeom prst="rect">
            <a:avLst/>
          </a:prstGeom>
          <a:noFill/>
        </p:spPr>
        <p:txBody>
          <a:bodyPr wrap="square" rIns="71755" rtlCol="0">
            <a:spAutoFit/>
          </a:bodyPr>
          <a:lstStyle/>
          <a:p>
            <a:pPr algn="ctr">
              <a:lnSpc>
                <a:spcPct val="120000"/>
              </a:lnSpc>
              <a:spcBef>
                <a:spcPts val="0"/>
              </a:spcBef>
              <a:spcAft>
                <a:spcPts val="0"/>
              </a:spcAft>
            </a:pPr>
            <a:r>
              <a:rPr lang="zh-CN" sz="2400" b="1" dirty="0">
                <a:solidFill>
                  <a:srgbClr val="0046A0"/>
                </a:solidFill>
                <a:latin typeface="+mj-ea"/>
                <a:ea typeface="+mj-ea"/>
                <a:cs typeface="+mj-ea"/>
              </a:rPr>
              <a:t>具体</a:t>
            </a:r>
            <a:r>
              <a:rPr lang="zh-CN" sz="2400" b="1" dirty="0">
                <a:solidFill>
                  <a:srgbClr val="0046A0"/>
                </a:solidFill>
                <a:latin typeface="+mj-ea"/>
                <a:ea typeface="+mj-ea"/>
                <a:cs typeface="+mj-ea"/>
              </a:rPr>
              <a:t>实施</a:t>
            </a:r>
            <a:endParaRPr lang="zh-CN" sz="2400" b="1" dirty="0">
              <a:solidFill>
                <a:srgbClr val="0046A0"/>
              </a:solidFill>
              <a:latin typeface="+mj-ea"/>
              <a:ea typeface="+mj-ea"/>
              <a:cs typeface="+mj-ea"/>
            </a:endParaRPr>
          </a:p>
        </p:txBody>
      </p:sp>
      <p:sp>
        <p:nvSpPr>
          <p:cNvPr id="3" name="文本框 2"/>
          <p:cNvSpPr txBox="1"/>
          <p:nvPr/>
        </p:nvSpPr>
        <p:spPr>
          <a:xfrm>
            <a:off x="8429549" y="312997"/>
            <a:ext cx="1620957" cy="523220"/>
          </a:xfrm>
          <a:prstGeom prst="rect">
            <a:avLst/>
          </a:prstGeom>
          <a:noFill/>
        </p:spPr>
        <p:txBody>
          <a:bodyPr wrap="none" rtlCol="0">
            <a:spAutoFit/>
          </a:bodyPr>
          <a:lstStyle/>
          <a:p>
            <a:r>
              <a:rPr kumimoji="1" lang="zh-CN" altLang="en-US" sz="2800" b="1" dirty="0">
                <a:solidFill>
                  <a:srgbClr val="0046A0"/>
                </a:solidFill>
              </a:rPr>
              <a:t>雪季运营</a:t>
            </a:r>
            <a:endParaRPr kumimoji="1" lang="zh-CN" altLang="en-US" sz="2800" b="1" dirty="0">
              <a:solidFill>
                <a:srgbClr val="0046A0"/>
              </a:solidFill>
            </a:endParaRPr>
          </a:p>
        </p:txBody>
      </p:sp>
      <p:sp>
        <p:nvSpPr>
          <p:cNvPr id="7" name="文本框 6"/>
          <p:cNvSpPr txBox="1"/>
          <p:nvPr/>
        </p:nvSpPr>
        <p:spPr>
          <a:xfrm>
            <a:off x="976630" y="1520190"/>
            <a:ext cx="1960245" cy="368300"/>
          </a:xfrm>
          <a:prstGeom prst="rect">
            <a:avLst/>
          </a:prstGeom>
          <a:noFill/>
        </p:spPr>
        <p:txBody>
          <a:bodyPr wrap="square" rtlCol="0">
            <a:spAutoFit/>
          </a:bodyPr>
          <a:p>
            <a:r>
              <a:rPr lang="en-US" altLang="zh-CN"/>
              <a:t>3.</a:t>
            </a:r>
            <a:r>
              <a:rPr lang="zh-CN" altLang="en-US"/>
              <a:t>统一用户</a:t>
            </a:r>
            <a:r>
              <a:rPr lang="zh-CN" altLang="en-US"/>
              <a:t>体系</a:t>
            </a:r>
            <a:endParaRPr lang="zh-CN" altLang="en-US"/>
          </a:p>
        </p:txBody>
      </p:sp>
      <p:sp>
        <p:nvSpPr>
          <p:cNvPr id="6" name="流程图: 过程 5"/>
          <p:cNvSpPr/>
          <p:nvPr/>
        </p:nvSpPr>
        <p:spPr>
          <a:xfrm>
            <a:off x="2425700" y="2705100"/>
            <a:ext cx="1360170" cy="6115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某用户雪季消费</a:t>
            </a:r>
            <a:r>
              <a:rPr lang="zh-CN" altLang="en-US" sz="1600"/>
              <a:t>数据</a:t>
            </a:r>
            <a:endParaRPr lang="zh-CN" altLang="en-US" sz="1600"/>
          </a:p>
        </p:txBody>
      </p:sp>
      <p:sp>
        <p:nvSpPr>
          <p:cNvPr id="8" name="流程图: 过程 7"/>
          <p:cNvSpPr/>
          <p:nvPr/>
        </p:nvSpPr>
        <p:spPr>
          <a:xfrm>
            <a:off x="2425700" y="4225290"/>
            <a:ext cx="1360170" cy="6115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某用户非雪季消费</a:t>
            </a:r>
            <a:r>
              <a:rPr lang="zh-CN" altLang="en-US" sz="1600"/>
              <a:t>数据</a:t>
            </a:r>
            <a:endParaRPr lang="zh-CN" altLang="en-US" sz="1600"/>
          </a:p>
        </p:txBody>
      </p:sp>
      <p:sp>
        <p:nvSpPr>
          <p:cNvPr id="10" name="流程图: 过程 9"/>
          <p:cNvSpPr/>
          <p:nvPr/>
        </p:nvSpPr>
        <p:spPr>
          <a:xfrm>
            <a:off x="4735830" y="2383155"/>
            <a:ext cx="535305" cy="287782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数据汇总</a:t>
            </a:r>
            <a:endParaRPr lang="zh-CN" altLang="en-US" sz="1600"/>
          </a:p>
          <a:p>
            <a:pPr algn="ctr"/>
            <a:r>
              <a:rPr lang="en-US" altLang="zh-CN" sz="1600"/>
              <a:t>/</a:t>
            </a:r>
            <a:endParaRPr lang="en-US" altLang="zh-CN" sz="1600"/>
          </a:p>
          <a:p>
            <a:pPr algn="ctr"/>
            <a:r>
              <a:rPr lang="zh-CN" altLang="en-US" sz="1600"/>
              <a:t>分析</a:t>
            </a:r>
            <a:endParaRPr lang="zh-CN" altLang="en-US" sz="1600"/>
          </a:p>
        </p:txBody>
      </p:sp>
      <p:cxnSp>
        <p:nvCxnSpPr>
          <p:cNvPr id="11" name="直接箭头连接符 10"/>
          <p:cNvCxnSpPr>
            <a:stCxn id="6" idx="3"/>
          </p:cNvCxnSpPr>
          <p:nvPr/>
        </p:nvCxnSpPr>
        <p:spPr>
          <a:xfrm>
            <a:off x="3785870" y="3011170"/>
            <a:ext cx="96456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8" idx="3"/>
          </p:cNvCxnSpPr>
          <p:nvPr/>
        </p:nvCxnSpPr>
        <p:spPr>
          <a:xfrm>
            <a:off x="3785870" y="4531360"/>
            <a:ext cx="97917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流程图: 可选过程 12"/>
          <p:cNvSpPr/>
          <p:nvPr/>
        </p:nvSpPr>
        <p:spPr>
          <a:xfrm>
            <a:off x="6431915" y="3516630"/>
            <a:ext cx="1206500" cy="6115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生成用户</a:t>
            </a:r>
            <a:r>
              <a:rPr lang="zh-CN" altLang="en-US" sz="1600"/>
              <a:t>画像</a:t>
            </a:r>
            <a:endParaRPr lang="zh-CN" altLang="en-US" sz="1600"/>
          </a:p>
        </p:txBody>
      </p:sp>
      <p:cxnSp>
        <p:nvCxnSpPr>
          <p:cNvPr id="14" name="直接箭头连接符 13"/>
          <p:cNvCxnSpPr>
            <a:stCxn id="10" idx="3"/>
          </p:cNvCxnSpPr>
          <p:nvPr/>
        </p:nvCxnSpPr>
        <p:spPr>
          <a:xfrm>
            <a:off x="5271135" y="3822065"/>
            <a:ext cx="108775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8799195" y="3560445"/>
            <a:ext cx="1088390" cy="523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二次</a:t>
            </a:r>
            <a:r>
              <a:rPr lang="zh-CN" altLang="en-US" sz="1600"/>
              <a:t>营销</a:t>
            </a:r>
            <a:endParaRPr lang="zh-CN" altLang="en-US" sz="1600"/>
          </a:p>
        </p:txBody>
      </p:sp>
      <p:cxnSp>
        <p:nvCxnSpPr>
          <p:cNvPr id="16" name="直接箭头连接符 15"/>
          <p:cNvCxnSpPr>
            <a:stCxn id="13" idx="3"/>
            <a:endCxn id="15" idx="1"/>
          </p:cNvCxnSpPr>
          <p:nvPr/>
        </p:nvCxnSpPr>
        <p:spPr>
          <a:xfrm flipV="1">
            <a:off x="7638415" y="3822065"/>
            <a:ext cx="1160780" cy="6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439031" y="307230"/>
            <a:ext cx="1620957" cy="523220"/>
          </a:xfrm>
          <a:prstGeom prst="rect">
            <a:avLst/>
          </a:prstGeom>
          <a:noFill/>
        </p:spPr>
        <p:txBody>
          <a:bodyPr wrap="none" rtlCol="0">
            <a:spAutoFit/>
          </a:bodyPr>
          <a:lstStyle/>
          <a:p>
            <a:r>
              <a:rPr kumimoji="1" lang="zh-CN" altLang="en-US" sz="2800" b="1" dirty="0">
                <a:solidFill>
                  <a:srgbClr val="0046A0"/>
                </a:solidFill>
              </a:rPr>
              <a:t>系统实施</a:t>
            </a:r>
            <a:endParaRPr kumimoji="1" lang="zh-CN" altLang="en-US" sz="2800" b="1" dirty="0">
              <a:solidFill>
                <a:srgbClr val="0046A0"/>
              </a:solidFill>
            </a:endParaRPr>
          </a:p>
        </p:txBody>
      </p:sp>
      <p:grpSp>
        <p:nvGrpSpPr>
          <p:cNvPr id="17" name="组合 16"/>
          <p:cNvGrpSpPr/>
          <p:nvPr/>
        </p:nvGrpSpPr>
        <p:grpSpPr>
          <a:xfrm>
            <a:off x="717782" y="1364102"/>
            <a:ext cx="11094540" cy="4677954"/>
            <a:chOff x="74203" y="1171302"/>
            <a:chExt cx="11997147" cy="5058533"/>
          </a:xfrm>
          <a:solidFill>
            <a:schemeClr val="accent1">
              <a:lumMod val="40000"/>
              <a:lumOff val="60000"/>
            </a:schemeClr>
          </a:solidFill>
        </p:grpSpPr>
        <p:sp>
          <p:nvSpPr>
            <p:cNvPr id="18" name="object 4"/>
            <p:cNvSpPr/>
            <p:nvPr/>
          </p:nvSpPr>
          <p:spPr>
            <a:xfrm>
              <a:off x="5637407" y="1172219"/>
              <a:ext cx="6433943" cy="5057616"/>
            </a:xfrm>
            <a:custGeom>
              <a:avLst/>
              <a:gdLst/>
              <a:ahLst/>
              <a:cxnLst/>
              <a:rect l="l" t="t" r="r" b="b"/>
              <a:pathLst>
                <a:path w="6480175" h="4531360">
                  <a:moveTo>
                    <a:pt x="0" y="0"/>
                  </a:moveTo>
                  <a:lnTo>
                    <a:pt x="300725" y="848366"/>
                  </a:lnTo>
                  <a:lnTo>
                    <a:pt x="358875" y="1013243"/>
                  </a:lnTo>
                  <a:lnTo>
                    <a:pt x="383157" y="1082586"/>
                  </a:lnTo>
                  <a:lnTo>
                    <a:pt x="398919" y="1128478"/>
                  </a:lnTo>
                  <a:lnTo>
                    <a:pt x="402634" y="1141423"/>
                  </a:lnTo>
                  <a:lnTo>
                    <a:pt x="402743" y="1142226"/>
                  </a:lnTo>
                  <a:lnTo>
                    <a:pt x="417209" y="1186264"/>
                  </a:lnTo>
                  <a:lnTo>
                    <a:pt x="431503" y="1227597"/>
                  </a:lnTo>
                  <a:lnTo>
                    <a:pt x="462034" y="1315021"/>
                  </a:lnTo>
                  <a:lnTo>
                    <a:pt x="516058" y="1468783"/>
                  </a:lnTo>
                  <a:lnTo>
                    <a:pt x="798956" y="2269616"/>
                  </a:lnTo>
                  <a:lnTo>
                    <a:pt x="469817" y="3221902"/>
                  </a:lnTo>
                  <a:lnTo>
                    <a:pt x="327192" y="3632248"/>
                  </a:lnTo>
                  <a:lnTo>
                    <a:pt x="269203" y="3797957"/>
                  </a:lnTo>
                  <a:lnTo>
                    <a:pt x="246292" y="3863058"/>
                  </a:lnTo>
                  <a:lnTo>
                    <a:pt x="226732" y="3918384"/>
                  </a:lnTo>
                  <a:lnTo>
                    <a:pt x="209994" y="3965476"/>
                  </a:lnTo>
                  <a:lnTo>
                    <a:pt x="195548" y="4005879"/>
                  </a:lnTo>
                  <a:lnTo>
                    <a:pt x="178940" y="4052012"/>
                  </a:lnTo>
                  <a:lnTo>
                    <a:pt x="131466" y="4182993"/>
                  </a:lnTo>
                  <a:lnTo>
                    <a:pt x="114197" y="4231070"/>
                  </a:lnTo>
                  <a:lnTo>
                    <a:pt x="99053" y="4273531"/>
                  </a:lnTo>
                  <a:lnTo>
                    <a:pt x="81440" y="4323197"/>
                  </a:lnTo>
                  <a:lnTo>
                    <a:pt x="60831" y="4381609"/>
                  </a:lnTo>
                  <a:lnTo>
                    <a:pt x="36697" y="4450313"/>
                  </a:lnTo>
                  <a:lnTo>
                    <a:pt x="8509" y="4530852"/>
                  </a:lnTo>
                  <a:lnTo>
                    <a:pt x="6480047" y="4530852"/>
                  </a:lnTo>
                  <a:lnTo>
                    <a:pt x="6480047" y="8508"/>
                  </a:lnTo>
                  <a:lnTo>
                    <a:pt x="0" y="0"/>
                  </a:lnTo>
                  <a:close/>
                </a:path>
              </a:pathLst>
            </a:custGeom>
            <a:grpFill/>
            <a:ln>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35" b="0" i="0" u="none" strike="noStrike" kern="1200" cap="none" spc="0" normalizeH="0" baseline="0" noProof="0">
                <a:ln>
                  <a:noFill/>
                </a:ln>
                <a:solidFill>
                  <a:srgbClr val="FF0000"/>
                </a:solidFill>
                <a:effectLst/>
                <a:uLnTx/>
                <a:uFillTx/>
                <a:latin typeface="等线 Light" panose="020F0302020204030204"/>
                <a:ea typeface="微软雅黑" panose="020B0503020204020204" charset="-122"/>
                <a:cs typeface="+mn-cs"/>
                <a:sym typeface="Calibri" panose="020F0502020204030204" pitchFamily="34" charset="0"/>
              </a:endParaRPr>
            </a:p>
          </p:txBody>
        </p:sp>
        <p:sp>
          <p:nvSpPr>
            <p:cNvPr id="19" name="object 3"/>
            <p:cNvSpPr/>
            <p:nvPr/>
          </p:nvSpPr>
          <p:spPr>
            <a:xfrm>
              <a:off x="74203" y="1171302"/>
              <a:ext cx="6078947" cy="5057616"/>
            </a:xfrm>
            <a:custGeom>
              <a:avLst/>
              <a:gdLst/>
              <a:ahLst/>
              <a:cxnLst/>
              <a:rect l="l" t="t" r="r" b="b"/>
              <a:pathLst>
                <a:path w="5960745" h="4521835">
                  <a:moveTo>
                    <a:pt x="5214239" y="0"/>
                  </a:moveTo>
                  <a:lnTo>
                    <a:pt x="0" y="0"/>
                  </a:lnTo>
                  <a:lnTo>
                    <a:pt x="0" y="4521708"/>
                  </a:lnTo>
                  <a:lnTo>
                    <a:pt x="5214239" y="4521708"/>
                  </a:lnTo>
                  <a:lnTo>
                    <a:pt x="5960364" y="2260854"/>
                  </a:lnTo>
                  <a:lnTo>
                    <a:pt x="5214239" y="0"/>
                  </a:lnTo>
                  <a:close/>
                </a:path>
              </a:pathLst>
            </a:custGeom>
            <a:grpFill/>
            <a:ln>
              <a:solidFill>
                <a:schemeClr val="bg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35" b="0" i="0" u="none" strike="noStrike" kern="1200" cap="none" spc="0" normalizeH="0" baseline="0" noProof="0">
                <a:ln>
                  <a:noFill/>
                </a:ln>
                <a:solidFill>
                  <a:srgbClr val="FF0000"/>
                </a:solidFill>
                <a:effectLst/>
                <a:uLnTx/>
                <a:uFillTx/>
                <a:latin typeface="等线 Light" panose="020F0302020204030204"/>
                <a:ea typeface="微软雅黑" panose="020B0503020204020204" charset="-122"/>
                <a:cs typeface="+mn-cs"/>
                <a:sym typeface="Calibri" panose="020F0502020204030204" pitchFamily="34" charset="0"/>
              </a:endParaRPr>
            </a:p>
          </p:txBody>
        </p:sp>
        <p:sp>
          <p:nvSpPr>
            <p:cNvPr id="20" name="文本框 19"/>
            <p:cNvSpPr txBox="1"/>
            <p:nvPr/>
          </p:nvSpPr>
          <p:spPr>
            <a:xfrm>
              <a:off x="865674" y="1299863"/>
              <a:ext cx="3499003" cy="432661"/>
            </a:xfrm>
            <a:prstGeom prst="rect">
              <a:avLst/>
            </a:prstGeom>
            <a:grpFill/>
          </p:spPr>
          <p:txBody>
            <a:bodyPr wrap="square">
              <a:spAutoFit/>
            </a:bodyPr>
            <a:lstStyle/>
            <a:p>
              <a:pPr marL="0" marR="0" lvl="0" indent="0" algn="l" defTabSz="914400" rtl="0" eaLnBrk="1" fontAlgn="auto" latinLnBrk="0" hangingPunct="1">
                <a:lnSpc>
                  <a:spcPct val="100000"/>
                </a:lnSpc>
                <a:spcBef>
                  <a:spcPts val="100"/>
                </a:spcBef>
                <a:spcAft>
                  <a:spcPts val="0"/>
                </a:spcAft>
                <a:buClrTx/>
                <a:buSzTx/>
                <a:buFontTx/>
                <a:buNone/>
                <a:defRPr/>
              </a:pPr>
              <a:r>
                <a:rPr kumimoji="0" lang="zh-CN" altLang="en-US" sz="2000" b="1" i="1" u="none" strike="noStrike" kern="1200" cap="none" spc="-10" normalizeH="0" baseline="0" noProof="0" dirty="0">
                  <a:ln>
                    <a:noFill/>
                  </a:ln>
                  <a:solidFill>
                    <a:schemeClr val="accent1">
                      <a:lumMod val="75000"/>
                    </a:schemeClr>
                  </a:solidFill>
                  <a:effectLst/>
                  <a:uLnTx/>
                  <a:uFillTx/>
                  <a:latin typeface="等线 Light" panose="020F0302020204030204"/>
                  <a:ea typeface="微软雅黑" panose="020B0503020204020204" charset="-122"/>
                  <a:cs typeface="+mn-cs"/>
                  <a:sym typeface="Calibri" panose="020F0502020204030204" pitchFamily="34" charset="0"/>
                </a:rPr>
                <a:t>系统建设</a:t>
              </a:r>
              <a:endParaRPr kumimoji="0" lang="zh-CN" altLang="en-US" sz="2000" b="1" i="1" u="none" strike="noStrike" kern="1200" cap="none" spc="-10" normalizeH="0" baseline="0" noProof="0" dirty="0">
                <a:ln>
                  <a:noFill/>
                </a:ln>
                <a:solidFill>
                  <a:schemeClr val="accent1">
                    <a:lumMod val="75000"/>
                  </a:schemeClr>
                </a:solidFill>
                <a:effectLst/>
                <a:uLnTx/>
                <a:uFillTx/>
                <a:latin typeface="等线 Light" panose="020F0302020204030204"/>
                <a:ea typeface="微软雅黑" panose="020B0503020204020204" charset="-122"/>
                <a:cs typeface="+mn-cs"/>
                <a:sym typeface="Calibri" panose="020F0502020204030204" pitchFamily="34" charset="0"/>
              </a:endParaRPr>
            </a:p>
          </p:txBody>
        </p:sp>
        <p:cxnSp>
          <p:nvCxnSpPr>
            <p:cNvPr id="21" name="直接连接符 20"/>
            <p:cNvCxnSpPr/>
            <p:nvPr/>
          </p:nvCxnSpPr>
          <p:spPr>
            <a:xfrm>
              <a:off x="623256" y="1773051"/>
              <a:ext cx="2896199" cy="0"/>
            </a:xfrm>
            <a:prstGeom prst="line">
              <a:avLst/>
            </a:prstGeom>
          </p:spPr>
          <p:style>
            <a:lnRef idx="2">
              <a:schemeClr val="accent1"/>
            </a:lnRef>
            <a:fillRef idx="0">
              <a:schemeClr val="accent1"/>
            </a:fillRef>
            <a:effectRef idx="1">
              <a:schemeClr val="accent1"/>
            </a:effectRef>
            <a:fontRef idx="minor">
              <a:schemeClr val="tx1"/>
            </a:fontRef>
          </p:style>
        </p:cxnSp>
        <p:sp>
          <p:nvSpPr>
            <p:cNvPr id="22" name="iconfont-1191-866885"/>
            <p:cNvSpPr>
              <a:spLocks noChangeAspect="1"/>
            </p:cNvSpPr>
            <p:nvPr/>
          </p:nvSpPr>
          <p:spPr bwMode="auto">
            <a:xfrm>
              <a:off x="462726" y="1299863"/>
              <a:ext cx="402949" cy="390469"/>
            </a:xfrm>
            <a:custGeom>
              <a:avLst/>
              <a:gdLst>
                <a:gd name="T0" fmla="*/ 4722 w 8610"/>
                <a:gd name="T1" fmla="*/ 2274 h 8342"/>
                <a:gd name="T2" fmla="*/ 5032 w 8610"/>
                <a:gd name="T3" fmla="*/ 2812 h 8342"/>
                <a:gd name="T4" fmla="*/ 4495 w 8610"/>
                <a:gd name="T5" fmla="*/ 3123 h 8342"/>
                <a:gd name="T6" fmla="*/ 4184 w 8610"/>
                <a:gd name="T7" fmla="*/ 2585 h 8342"/>
                <a:gd name="T8" fmla="*/ 4722 w 8610"/>
                <a:gd name="T9" fmla="*/ 2274 h 8342"/>
                <a:gd name="T10" fmla="*/ 4722 w 8610"/>
                <a:gd name="T11" fmla="*/ 2274 h 8342"/>
                <a:gd name="T12" fmla="*/ 3758 w 8610"/>
                <a:gd name="T13" fmla="*/ 4212 h 8342"/>
                <a:gd name="T14" fmla="*/ 4020 w 8610"/>
                <a:gd name="T15" fmla="*/ 3759 h 8342"/>
                <a:gd name="T16" fmla="*/ 4340 w 8610"/>
                <a:gd name="T17" fmla="*/ 3673 h 8342"/>
                <a:gd name="T18" fmla="*/ 4521 w 8610"/>
                <a:gd name="T19" fmla="*/ 3654 h 8342"/>
                <a:gd name="T20" fmla="*/ 4527 w 8610"/>
                <a:gd name="T21" fmla="*/ 3655 h 8342"/>
                <a:gd name="T22" fmla="*/ 4565 w 8610"/>
                <a:gd name="T23" fmla="*/ 3661 h 8342"/>
                <a:gd name="T24" fmla="*/ 4587 w 8610"/>
                <a:gd name="T25" fmla="*/ 3669 h 8342"/>
                <a:gd name="T26" fmla="*/ 4604 w 8610"/>
                <a:gd name="T27" fmla="*/ 3676 h 8342"/>
                <a:gd name="T28" fmla="*/ 4650 w 8610"/>
                <a:gd name="T29" fmla="*/ 3697 h 8342"/>
                <a:gd name="T30" fmla="*/ 4674 w 8610"/>
                <a:gd name="T31" fmla="*/ 3712 h 8342"/>
                <a:gd name="T32" fmla="*/ 4705 w 8610"/>
                <a:gd name="T33" fmla="*/ 3734 h 8342"/>
                <a:gd name="T34" fmla="*/ 4737 w 8610"/>
                <a:gd name="T35" fmla="*/ 3765 h 8342"/>
                <a:gd name="T36" fmla="*/ 4753 w 8610"/>
                <a:gd name="T37" fmla="*/ 3781 h 8342"/>
                <a:gd name="T38" fmla="*/ 4787 w 8610"/>
                <a:gd name="T39" fmla="*/ 3829 h 8342"/>
                <a:gd name="T40" fmla="*/ 4791 w 8610"/>
                <a:gd name="T41" fmla="*/ 3835 h 8342"/>
                <a:gd name="T42" fmla="*/ 4819 w 8610"/>
                <a:gd name="T43" fmla="*/ 3898 h 8342"/>
                <a:gd name="T44" fmla="*/ 4820 w 8610"/>
                <a:gd name="T45" fmla="*/ 3898 h 8342"/>
                <a:gd name="T46" fmla="*/ 4830 w 8610"/>
                <a:gd name="T47" fmla="*/ 3924 h 8342"/>
                <a:gd name="T48" fmla="*/ 4817 w 8610"/>
                <a:gd name="T49" fmla="*/ 4152 h 8342"/>
                <a:gd name="T50" fmla="*/ 4442 w 8610"/>
                <a:gd name="T51" fmla="*/ 5550 h 8342"/>
                <a:gd name="T52" fmla="*/ 4662 w 8610"/>
                <a:gd name="T53" fmla="*/ 5797 h 8342"/>
                <a:gd name="T54" fmla="*/ 4401 w 8610"/>
                <a:gd name="T55" fmla="*/ 6250 h 8342"/>
                <a:gd name="T56" fmla="*/ 4044 w 8610"/>
                <a:gd name="T57" fmla="*/ 6345 h 8342"/>
                <a:gd name="T58" fmla="*/ 3676 w 8610"/>
                <a:gd name="T59" fmla="*/ 6236 h 8342"/>
                <a:gd name="T60" fmla="*/ 3661 w 8610"/>
                <a:gd name="T61" fmla="*/ 6221 h 8342"/>
                <a:gd name="T62" fmla="*/ 3646 w 8610"/>
                <a:gd name="T63" fmla="*/ 6200 h 8342"/>
                <a:gd name="T64" fmla="*/ 3587 w 8610"/>
                <a:gd name="T65" fmla="*/ 5887 h 8342"/>
                <a:gd name="T66" fmla="*/ 3970 w 8610"/>
                <a:gd name="T67" fmla="*/ 4454 h 8342"/>
                <a:gd name="T68" fmla="*/ 3758 w 8610"/>
                <a:gd name="T69" fmla="*/ 4212 h 8342"/>
                <a:gd name="T70" fmla="*/ 3758 w 8610"/>
                <a:gd name="T71" fmla="*/ 4212 h 8342"/>
                <a:gd name="T72" fmla="*/ 8055 w 8610"/>
                <a:gd name="T73" fmla="*/ 5311 h 8342"/>
                <a:gd name="T74" fmla="*/ 7626 w 8610"/>
                <a:gd name="T75" fmla="*/ 6313 h 8342"/>
                <a:gd name="T76" fmla="*/ 7625 w 8610"/>
                <a:gd name="T77" fmla="*/ 6313 h 8342"/>
                <a:gd name="T78" fmla="*/ 7306 w 8610"/>
                <a:gd name="T79" fmla="*/ 6500 h 8342"/>
                <a:gd name="T80" fmla="*/ 6936 w 8610"/>
                <a:gd name="T81" fmla="*/ 6131 h 8342"/>
                <a:gd name="T82" fmla="*/ 6996 w 8610"/>
                <a:gd name="T83" fmla="*/ 5930 h 8342"/>
                <a:gd name="T84" fmla="*/ 6994 w 8610"/>
                <a:gd name="T85" fmla="*/ 5929 h 8342"/>
                <a:gd name="T86" fmla="*/ 7340 w 8610"/>
                <a:gd name="T87" fmla="*/ 5120 h 8342"/>
                <a:gd name="T88" fmla="*/ 5118 w 8610"/>
                <a:gd name="T89" fmla="*/ 1271 h 8342"/>
                <a:gd name="T90" fmla="*/ 1270 w 8610"/>
                <a:gd name="T91" fmla="*/ 3492 h 8342"/>
                <a:gd name="T92" fmla="*/ 3491 w 8610"/>
                <a:gd name="T93" fmla="*/ 7342 h 8342"/>
                <a:gd name="T94" fmla="*/ 5916 w 8610"/>
                <a:gd name="T95" fmla="*/ 7000 h 8342"/>
                <a:gd name="T96" fmla="*/ 6129 w 8610"/>
                <a:gd name="T97" fmla="*/ 6932 h 8342"/>
                <a:gd name="T98" fmla="*/ 6499 w 8610"/>
                <a:gd name="T99" fmla="*/ 7301 h 8342"/>
                <a:gd name="T100" fmla="*/ 6317 w 8610"/>
                <a:gd name="T101" fmla="*/ 7618 h 8342"/>
                <a:gd name="T102" fmla="*/ 6319 w 8610"/>
                <a:gd name="T103" fmla="*/ 7622 h 8342"/>
                <a:gd name="T104" fmla="*/ 3300 w 8610"/>
                <a:gd name="T105" fmla="*/ 8057 h 8342"/>
                <a:gd name="T106" fmla="*/ 555 w 8610"/>
                <a:gd name="T107" fmla="*/ 3301 h 8342"/>
                <a:gd name="T108" fmla="*/ 5310 w 8610"/>
                <a:gd name="T109" fmla="*/ 556 h 8342"/>
                <a:gd name="T110" fmla="*/ 8055 w 8610"/>
                <a:gd name="T111" fmla="*/ 5311 h 8342"/>
                <a:gd name="T112" fmla="*/ 8055 w 8610"/>
                <a:gd name="T113" fmla="*/ 5311 h 8342"/>
                <a:gd name="T114" fmla="*/ 8055 w 8610"/>
                <a:gd name="T115" fmla="*/ 5311 h 8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10" h="8342">
                  <a:moveTo>
                    <a:pt x="4722" y="2274"/>
                  </a:moveTo>
                  <a:cubicBezTo>
                    <a:pt x="4956" y="2337"/>
                    <a:pt x="5095" y="2578"/>
                    <a:pt x="5032" y="2812"/>
                  </a:cubicBezTo>
                  <a:cubicBezTo>
                    <a:pt x="4970" y="3047"/>
                    <a:pt x="4729" y="3186"/>
                    <a:pt x="4495" y="3123"/>
                  </a:cubicBezTo>
                  <a:cubicBezTo>
                    <a:pt x="4260" y="3060"/>
                    <a:pt x="4121" y="2819"/>
                    <a:pt x="4184" y="2585"/>
                  </a:cubicBezTo>
                  <a:cubicBezTo>
                    <a:pt x="4247" y="2351"/>
                    <a:pt x="4488" y="2212"/>
                    <a:pt x="4722" y="2274"/>
                  </a:cubicBezTo>
                  <a:lnTo>
                    <a:pt x="4722" y="2274"/>
                  </a:lnTo>
                  <a:close/>
                  <a:moveTo>
                    <a:pt x="3758" y="4212"/>
                  </a:moveTo>
                  <a:cubicBezTo>
                    <a:pt x="3705" y="4014"/>
                    <a:pt x="3822" y="3812"/>
                    <a:pt x="4020" y="3759"/>
                  </a:cubicBezTo>
                  <a:lnTo>
                    <a:pt x="4340" y="3673"/>
                  </a:lnTo>
                  <a:cubicBezTo>
                    <a:pt x="4396" y="3652"/>
                    <a:pt x="4458" y="3645"/>
                    <a:pt x="4521" y="3654"/>
                  </a:cubicBezTo>
                  <a:cubicBezTo>
                    <a:pt x="4523" y="3654"/>
                    <a:pt x="4525" y="3655"/>
                    <a:pt x="4527" y="3655"/>
                  </a:cubicBezTo>
                  <a:cubicBezTo>
                    <a:pt x="4540" y="3657"/>
                    <a:pt x="4553" y="3658"/>
                    <a:pt x="4565" y="3661"/>
                  </a:cubicBezTo>
                  <a:cubicBezTo>
                    <a:pt x="4573" y="3663"/>
                    <a:pt x="4580" y="3667"/>
                    <a:pt x="4587" y="3669"/>
                  </a:cubicBezTo>
                  <a:cubicBezTo>
                    <a:pt x="4593" y="3671"/>
                    <a:pt x="4598" y="3673"/>
                    <a:pt x="4604" y="3676"/>
                  </a:cubicBezTo>
                  <a:cubicBezTo>
                    <a:pt x="4620" y="3682"/>
                    <a:pt x="4635" y="3688"/>
                    <a:pt x="4650" y="3697"/>
                  </a:cubicBezTo>
                  <a:cubicBezTo>
                    <a:pt x="4658" y="3701"/>
                    <a:pt x="4666" y="3706"/>
                    <a:pt x="4674" y="3712"/>
                  </a:cubicBezTo>
                  <a:cubicBezTo>
                    <a:pt x="4684" y="3719"/>
                    <a:pt x="4695" y="3726"/>
                    <a:pt x="4705" y="3734"/>
                  </a:cubicBezTo>
                  <a:cubicBezTo>
                    <a:pt x="4717" y="3744"/>
                    <a:pt x="4727" y="3754"/>
                    <a:pt x="4737" y="3765"/>
                  </a:cubicBezTo>
                  <a:cubicBezTo>
                    <a:pt x="4742" y="3770"/>
                    <a:pt x="4748" y="3775"/>
                    <a:pt x="4753" y="3781"/>
                  </a:cubicBezTo>
                  <a:cubicBezTo>
                    <a:pt x="4765" y="3796"/>
                    <a:pt x="4777" y="3812"/>
                    <a:pt x="4787" y="3829"/>
                  </a:cubicBezTo>
                  <a:cubicBezTo>
                    <a:pt x="4788" y="3831"/>
                    <a:pt x="4790" y="3833"/>
                    <a:pt x="4791" y="3835"/>
                  </a:cubicBezTo>
                  <a:cubicBezTo>
                    <a:pt x="4802" y="3855"/>
                    <a:pt x="4812" y="3876"/>
                    <a:pt x="4819" y="3898"/>
                  </a:cubicBezTo>
                  <a:lnTo>
                    <a:pt x="4820" y="3898"/>
                  </a:lnTo>
                  <a:cubicBezTo>
                    <a:pt x="4823" y="3907"/>
                    <a:pt x="4827" y="3915"/>
                    <a:pt x="4830" y="3924"/>
                  </a:cubicBezTo>
                  <a:cubicBezTo>
                    <a:pt x="4851" y="4003"/>
                    <a:pt x="4844" y="4082"/>
                    <a:pt x="4817" y="4152"/>
                  </a:cubicBezTo>
                  <a:lnTo>
                    <a:pt x="4442" y="5550"/>
                  </a:lnTo>
                  <a:cubicBezTo>
                    <a:pt x="4546" y="5592"/>
                    <a:pt x="4631" y="5680"/>
                    <a:pt x="4662" y="5797"/>
                  </a:cubicBezTo>
                  <a:cubicBezTo>
                    <a:pt x="4715" y="5994"/>
                    <a:pt x="4598" y="6197"/>
                    <a:pt x="4401" y="6250"/>
                  </a:cubicBezTo>
                  <a:lnTo>
                    <a:pt x="4044" y="6345"/>
                  </a:lnTo>
                  <a:cubicBezTo>
                    <a:pt x="3906" y="6382"/>
                    <a:pt x="3766" y="6335"/>
                    <a:pt x="3676" y="6236"/>
                  </a:cubicBezTo>
                  <a:cubicBezTo>
                    <a:pt x="3671" y="6231"/>
                    <a:pt x="3666" y="6226"/>
                    <a:pt x="3661" y="6221"/>
                  </a:cubicBezTo>
                  <a:cubicBezTo>
                    <a:pt x="3656" y="6214"/>
                    <a:pt x="3651" y="6207"/>
                    <a:pt x="3646" y="6200"/>
                  </a:cubicBezTo>
                  <a:cubicBezTo>
                    <a:pt x="3582" y="6112"/>
                    <a:pt x="3556" y="5999"/>
                    <a:pt x="3587" y="5887"/>
                  </a:cubicBezTo>
                  <a:lnTo>
                    <a:pt x="3970" y="4454"/>
                  </a:lnTo>
                  <a:cubicBezTo>
                    <a:pt x="3870" y="4411"/>
                    <a:pt x="3789" y="4325"/>
                    <a:pt x="3758" y="4212"/>
                  </a:cubicBezTo>
                  <a:lnTo>
                    <a:pt x="3758" y="4212"/>
                  </a:lnTo>
                  <a:close/>
                  <a:moveTo>
                    <a:pt x="8055" y="5311"/>
                  </a:moveTo>
                  <a:cubicBezTo>
                    <a:pt x="7958" y="5673"/>
                    <a:pt x="7810" y="6008"/>
                    <a:pt x="7626" y="6313"/>
                  </a:cubicBezTo>
                  <a:lnTo>
                    <a:pt x="7625" y="6313"/>
                  </a:lnTo>
                  <a:cubicBezTo>
                    <a:pt x="7562" y="6425"/>
                    <a:pt x="7443" y="6500"/>
                    <a:pt x="7306" y="6500"/>
                  </a:cubicBezTo>
                  <a:cubicBezTo>
                    <a:pt x="7102" y="6500"/>
                    <a:pt x="6936" y="6335"/>
                    <a:pt x="6936" y="6131"/>
                  </a:cubicBezTo>
                  <a:cubicBezTo>
                    <a:pt x="6936" y="6057"/>
                    <a:pt x="6958" y="5988"/>
                    <a:pt x="6996" y="5930"/>
                  </a:cubicBezTo>
                  <a:lnTo>
                    <a:pt x="6994" y="5929"/>
                  </a:lnTo>
                  <a:cubicBezTo>
                    <a:pt x="7143" y="5682"/>
                    <a:pt x="7262" y="5412"/>
                    <a:pt x="7340" y="5120"/>
                  </a:cubicBezTo>
                  <a:cubicBezTo>
                    <a:pt x="7789" y="3443"/>
                    <a:pt x="6794" y="1720"/>
                    <a:pt x="5118" y="1271"/>
                  </a:cubicBezTo>
                  <a:cubicBezTo>
                    <a:pt x="3442" y="821"/>
                    <a:pt x="1719" y="1816"/>
                    <a:pt x="1270" y="3492"/>
                  </a:cubicBezTo>
                  <a:cubicBezTo>
                    <a:pt x="820" y="5169"/>
                    <a:pt x="1815" y="6892"/>
                    <a:pt x="3491" y="7342"/>
                  </a:cubicBezTo>
                  <a:cubicBezTo>
                    <a:pt x="4346" y="7571"/>
                    <a:pt x="5212" y="7421"/>
                    <a:pt x="5916" y="7000"/>
                  </a:cubicBezTo>
                  <a:cubicBezTo>
                    <a:pt x="5976" y="6957"/>
                    <a:pt x="6050" y="6932"/>
                    <a:pt x="6129" y="6932"/>
                  </a:cubicBezTo>
                  <a:cubicBezTo>
                    <a:pt x="6333" y="6932"/>
                    <a:pt x="6499" y="7097"/>
                    <a:pt x="6499" y="7301"/>
                  </a:cubicBezTo>
                  <a:cubicBezTo>
                    <a:pt x="6499" y="7437"/>
                    <a:pt x="6425" y="7553"/>
                    <a:pt x="6317" y="7618"/>
                  </a:cubicBezTo>
                  <a:lnTo>
                    <a:pt x="6319" y="7622"/>
                  </a:lnTo>
                  <a:cubicBezTo>
                    <a:pt x="5445" y="8153"/>
                    <a:pt x="4366" y="8342"/>
                    <a:pt x="3300" y="8057"/>
                  </a:cubicBezTo>
                  <a:cubicBezTo>
                    <a:pt x="1229" y="7502"/>
                    <a:pt x="0" y="5373"/>
                    <a:pt x="555" y="3301"/>
                  </a:cubicBezTo>
                  <a:cubicBezTo>
                    <a:pt x="1110" y="1230"/>
                    <a:pt x="3239" y="0"/>
                    <a:pt x="5310" y="556"/>
                  </a:cubicBezTo>
                  <a:cubicBezTo>
                    <a:pt x="7381" y="1111"/>
                    <a:pt x="8610" y="3240"/>
                    <a:pt x="8055" y="5311"/>
                  </a:cubicBezTo>
                  <a:lnTo>
                    <a:pt x="8055" y="5311"/>
                  </a:lnTo>
                  <a:close/>
                  <a:moveTo>
                    <a:pt x="8055" y="5311"/>
                  </a:move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等线 Light" panose="020F0302020204030204"/>
                <a:ea typeface="微软雅黑" panose="020B0503020204020204" charset="-122"/>
                <a:cs typeface="+mn-cs"/>
                <a:sym typeface="Calibri" panose="020F0502020204030204" pitchFamily="34" charset="0"/>
              </a:endParaRPr>
            </a:p>
          </p:txBody>
        </p:sp>
        <p:sp>
          <p:nvSpPr>
            <p:cNvPr id="23" name="文本框 22"/>
            <p:cNvSpPr txBox="1"/>
            <p:nvPr/>
          </p:nvSpPr>
          <p:spPr>
            <a:xfrm>
              <a:off x="6863362" y="1272580"/>
              <a:ext cx="3461385" cy="432661"/>
            </a:xfrm>
            <a:prstGeom prst="rect">
              <a:avLst/>
            </a:prstGeom>
            <a:grpFill/>
          </p:spPr>
          <p:txBody>
            <a:bodyPr wrap="square">
              <a:spAutoFit/>
            </a:bodyPr>
            <a:lstStyle/>
            <a:p>
              <a:pPr marL="0" marR="0" lvl="0" indent="0" algn="l" defTabSz="914400" rtl="0" eaLnBrk="1" fontAlgn="auto" latinLnBrk="0" hangingPunct="1">
                <a:lnSpc>
                  <a:spcPct val="100000"/>
                </a:lnSpc>
                <a:spcBef>
                  <a:spcPts val="100"/>
                </a:spcBef>
                <a:spcAft>
                  <a:spcPts val="0"/>
                </a:spcAft>
                <a:buClrTx/>
                <a:buSzTx/>
                <a:buFontTx/>
                <a:buNone/>
                <a:defRPr/>
              </a:pPr>
              <a:r>
                <a:rPr kumimoji="0" lang="zh-CN" altLang="en-US" sz="2000" b="1" i="1" u="none" strike="noStrike" kern="1200" cap="none" spc="-20" normalizeH="0" baseline="0" noProof="0" dirty="0">
                  <a:ln>
                    <a:noFill/>
                  </a:ln>
                  <a:solidFill>
                    <a:schemeClr val="accent1">
                      <a:lumMod val="75000"/>
                    </a:schemeClr>
                  </a:solidFill>
                  <a:effectLst/>
                  <a:uLnTx/>
                  <a:uFillTx/>
                  <a:latin typeface="等线 Light" panose="020F0302020204030204"/>
                  <a:ea typeface="微软雅黑" panose="020B0503020204020204" charset="-122"/>
                  <a:cs typeface="+mn-cs"/>
                  <a:sym typeface="Calibri" panose="020F0502020204030204" pitchFamily="34" charset="0"/>
                </a:rPr>
                <a:t>接口对接</a:t>
              </a:r>
              <a:endParaRPr kumimoji="0" lang="zh-CN" altLang="en-US" sz="2000" b="1" i="1" u="none" strike="noStrike" kern="1200" cap="none" spc="-20" normalizeH="0" baseline="0" noProof="0" dirty="0">
                <a:ln>
                  <a:noFill/>
                </a:ln>
                <a:solidFill>
                  <a:schemeClr val="accent1">
                    <a:lumMod val="75000"/>
                  </a:schemeClr>
                </a:solidFill>
                <a:effectLst/>
                <a:uLnTx/>
                <a:uFillTx/>
                <a:latin typeface="等线 Light" panose="020F0302020204030204"/>
                <a:ea typeface="微软雅黑" panose="020B0503020204020204" charset="-122"/>
                <a:cs typeface="+mn-cs"/>
                <a:sym typeface="Calibri" panose="020F0502020204030204" pitchFamily="34" charset="0"/>
              </a:endParaRPr>
            </a:p>
          </p:txBody>
        </p:sp>
        <p:cxnSp>
          <p:nvCxnSpPr>
            <p:cNvPr id="24" name="直接连接符 23"/>
            <p:cNvCxnSpPr/>
            <p:nvPr/>
          </p:nvCxnSpPr>
          <p:spPr>
            <a:xfrm>
              <a:off x="6863362" y="1773051"/>
              <a:ext cx="2896199" cy="0"/>
            </a:xfrm>
            <a:prstGeom prst="line">
              <a:avLst/>
            </a:prstGeom>
          </p:spPr>
          <p:style>
            <a:lnRef idx="2">
              <a:schemeClr val="accent1"/>
            </a:lnRef>
            <a:fillRef idx="0">
              <a:schemeClr val="accent1"/>
            </a:fillRef>
            <a:effectRef idx="1">
              <a:schemeClr val="accent1"/>
            </a:effectRef>
            <a:fontRef idx="minor">
              <a:schemeClr val="tx1"/>
            </a:fontRef>
          </p:style>
        </p:cxnSp>
        <p:sp>
          <p:nvSpPr>
            <p:cNvPr id="25" name="iconfont-1191-866885"/>
            <p:cNvSpPr>
              <a:spLocks noChangeAspect="1"/>
            </p:cNvSpPr>
            <p:nvPr/>
          </p:nvSpPr>
          <p:spPr bwMode="auto">
            <a:xfrm>
              <a:off x="6365765" y="1299863"/>
              <a:ext cx="402949" cy="390469"/>
            </a:xfrm>
            <a:custGeom>
              <a:avLst/>
              <a:gdLst>
                <a:gd name="T0" fmla="*/ 4722 w 8610"/>
                <a:gd name="T1" fmla="*/ 2274 h 8342"/>
                <a:gd name="T2" fmla="*/ 5032 w 8610"/>
                <a:gd name="T3" fmla="*/ 2812 h 8342"/>
                <a:gd name="T4" fmla="*/ 4495 w 8610"/>
                <a:gd name="T5" fmla="*/ 3123 h 8342"/>
                <a:gd name="T6" fmla="*/ 4184 w 8610"/>
                <a:gd name="T7" fmla="*/ 2585 h 8342"/>
                <a:gd name="T8" fmla="*/ 4722 w 8610"/>
                <a:gd name="T9" fmla="*/ 2274 h 8342"/>
                <a:gd name="T10" fmla="*/ 4722 w 8610"/>
                <a:gd name="T11" fmla="*/ 2274 h 8342"/>
                <a:gd name="T12" fmla="*/ 3758 w 8610"/>
                <a:gd name="T13" fmla="*/ 4212 h 8342"/>
                <a:gd name="T14" fmla="*/ 4020 w 8610"/>
                <a:gd name="T15" fmla="*/ 3759 h 8342"/>
                <a:gd name="T16" fmla="*/ 4340 w 8610"/>
                <a:gd name="T17" fmla="*/ 3673 h 8342"/>
                <a:gd name="T18" fmla="*/ 4521 w 8610"/>
                <a:gd name="T19" fmla="*/ 3654 h 8342"/>
                <a:gd name="T20" fmla="*/ 4527 w 8610"/>
                <a:gd name="T21" fmla="*/ 3655 h 8342"/>
                <a:gd name="T22" fmla="*/ 4565 w 8610"/>
                <a:gd name="T23" fmla="*/ 3661 h 8342"/>
                <a:gd name="T24" fmla="*/ 4587 w 8610"/>
                <a:gd name="T25" fmla="*/ 3669 h 8342"/>
                <a:gd name="T26" fmla="*/ 4604 w 8610"/>
                <a:gd name="T27" fmla="*/ 3676 h 8342"/>
                <a:gd name="T28" fmla="*/ 4650 w 8610"/>
                <a:gd name="T29" fmla="*/ 3697 h 8342"/>
                <a:gd name="T30" fmla="*/ 4674 w 8610"/>
                <a:gd name="T31" fmla="*/ 3712 h 8342"/>
                <a:gd name="T32" fmla="*/ 4705 w 8610"/>
                <a:gd name="T33" fmla="*/ 3734 h 8342"/>
                <a:gd name="T34" fmla="*/ 4737 w 8610"/>
                <a:gd name="T35" fmla="*/ 3765 h 8342"/>
                <a:gd name="T36" fmla="*/ 4753 w 8610"/>
                <a:gd name="T37" fmla="*/ 3781 h 8342"/>
                <a:gd name="T38" fmla="*/ 4787 w 8610"/>
                <a:gd name="T39" fmla="*/ 3829 h 8342"/>
                <a:gd name="T40" fmla="*/ 4791 w 8610"/>
                <a:gd name="T41" fmla="*/ 3835 h 8342"/>
                <a:gd name="T42" fmla="*/ 4819 w 8610"/>
                <a:gd name="T43" fmla="*/ 3898 h 8342"/>
                <a:gd name="T44" fmla="*/ 4820 w 8610"/>
                <a:gd name="T45" fmla="*/ 3898 h 8342"/>
                <a:gd name="T46" fmla="*/ 4830 w 8610"/>
                <a:gd name="T47" fmla="*/ 3924 h 8342"/>
                <a:gd name="T48" fmla="*/ 4817 w 8610"/>
                <a:gd name="T49" fmla="*/ 4152 h 8342"/>
                <a:gd name="T50" fmla="*/ 4442 w 8610"/>
                <a:gd name="T51" fmla="*/ 5550 h 8342"/>
                <a:gd name="T52" fmla="*/ 4662 w 8610"/>
                <a:gd name="T53" fmla="*/ 5797 h 8342"/>
                <a:gd name="T54" fmla="*/ 4401 w 8610"/>
                <a:gd name="T55" fmla="*/ 6250 h 8342"/>
                <a:gd name="T56" fmla="*/ 4044 w 8610"/>
                <a:gd name="T57" fmla="*/ 6345 h 8342"/>
                <a:gd name="T58" fmla="*/ 3676 w 8610"/>
                <a:gd name="T59" fmla="*/ 6236 h 8342"/>
                <a:gd name="T60" fmla="*/ 3661 w 8610"/>
                <a:gd name="T61" fmla="*/ 6221 h 8342"/>
                <a:gd name="T62" fmla="*/ 3646 w 8610"/>
                <a:gd name="T63" fmla="*/ 6200 h 8342"/>
                <a:gd name="T64" fmla="*/ 3587 w 8610"/>
                <a:gd name="T65" fmla="*/ 5887 h 8342"/>
                <a:gd name="T66" fmla="*/ 3970 w 8610"/>
                <a:gd name="T67" fmla="*/ 4454 h 8342"/>
                <a:gd name="T68" fmla="*/ 3758 w 8610"/>
                <a:gd name="T69" fmla="*/ 4212 h 8342"/>
                <a:gd name="T70" fmla="*/ 3758 w 8610"/>
                <a:gd name="T71" fmla="*/ 4212 h 8342"/>
                <a:gd name="T72" fmla="*/ 8055 w 8610"/>
                <a:gd name="T73" fmla="*/ 5311 h 8342"/>
                <a:gd name="T74" fmla="*/ 7626 w 8610"/>
                <a:gd name="T75" fmla="*/ 6313 h 8342"/>
                <a:gd name="T76" fmla="*/ 7625 w 8610"/>
                <a:gd name="T77" fmla="*/ 6313 h 8342"/>
                <a:gd name="T78" fmla="*/ 7306 w 8610"/>
                <a:gd name="T79" fmla="*/ 6500 h 8342"/>
                <a:gd name="T80" fmla="*/ 6936 w 8610"/>
                <a:gd name="T81" fmla="*/ 6131 h 8342"/>
                <a:gd name="T82" fmla="*/ 6996 w 8610"/>
                <a:gd name="T83" fmla="*/ 5930 h 8342"/>
                <a:gd name="T84" fmla="*/ 6994 w 8610"/>
                <a:gd name="T85" fmla="*/ 5929 h 8342"/>
                <a:gd name="T86" fmla="*/ 7340 w 8610"/>
                <a:gd name="T87" fmla="*/ 5120 h 8342"/>
                <a:gd name="T88" fmla="*/ 5118 w 8610"/>
                <a:gd name="T89" fmla="*/ 1271 h 8342"/>
                <a:gd name="T90" fmla="*/ 1270 w 8610"/>
                <a:gd name="T91" fmla="*/ 3492 h 8342"/>
                <a:gd name="T92" fmla="*/ 3491 w 8610"/>
                <a:gd name="T93" fmla="*/ 7342 h 8342"/>
                <a:gd name="T94" fmla="*/ 5916 w 8610"/>
                <a:gd name="T95" fmla="*/ 7000 h 8342"/>
                <a:gd name="T96" fmla="*/ 6129 w 8610"/>
                <a:gd name="T97" fmla="*/ 6932 h 8342"/>
                <a:gd name="T98" fmla="*/ 6499 w 8610"/>
                <a:gd name="T99" fmla="*/ 7301 h 8342"/>
                <a:gd name="T100" fmla="*/ 6317 w 8610"/>
                <a:gd name="T101" fmla="*/ 7618 h 8342"/>
                <a:gd name="T102" fmla="*/ 6319 w 8610"/>
                <a:gd name="T103" fmla="*/ 7622 h 8342"/>
                <a:gd name="T104" fmla="*/ 3300 w 8610"/>
                <a:gd name="T105" fmla="*/ 8057 h 8342"/>
                <a:gd name="T106" fmla="*/ 555 w 8610"/>
                <a:gd name="T107" fmla="*/ 3301 h 8342"/>
                <a:gd name="T108" fmla="*/ 5310 w 8610"/>
                <a:gd name="T109" fmla="*/ 556 h 8342"/>
                <a:gd name="T110" fmla="*/ 8055 w 8610"/>
                <a:gd name="T111" fmla="*/ 5311 h 8342"/>
                <a:gd name="T112" fmla="*/ 8055 w 8610"/>
                <a:gd name="T113" fmla="*/ 5311 h 8342"/>
                <a:gd name="T114" fmla="*/ 8055 w 8610"/>
                <a:gd name="T115" fmla="*/ 5311 h 8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10" h="8342">
                  <a:moveTo>
                    <a:pt x="4722" y="2274"/>
                  </a:moveTo>
                  <a:cubicBezTo>
                    <a:pt x="4956" y="2337"/>
                    <a:pt x="5095" y="2578"/>
                    <a:pt x="5032" y="2812"/>
                  </a:cubicBezTo>
                  <a:cubicBezTo>
                    <a:pt x="4970" y="3047"/>
                    <a:pt x="4729" y="3186"/>
                    <a:pt x="4495" y="3123"/>
                  </a:cubicBezTo>
                  <a:cubicBezTo>
                    <a:pt x="4260" y="3060"/>
                    <a:pt x="4121" y="2819"/>
                    <a:pt x="4184" y="2585"/>
                  </a:cubicBezTo>
                  <a:cubicBezTo>
                    <a:pt x="4247" y="2351"/>
                    <a:pt x="4488" y="2212"/>
                    <a:pt x="4722" y="2274"/>
                  </a:cubicBezTo>
                  <a:lnTo>
                    <a:pt x="4722" y="2274"/>
                  </a:lnTo>
                  <a:close/>
                  <a:moveTo>
                    <a:pt x="3758" y="4212"/>
                  </a:moveTo>
                  <a:cubicBezTo>
                    <a:pt x="3705" y="4014"/>
                    <a:pt x="3822" y="3812"/>
                    <a:pt x="4020" y="3759"/>
                  </a:cubicBezTo>
                  <a:lnTo>
                    <a:pt x="4340" y="3673"/>
                  </a:lnTo>
                  <a:cubicBezTo>
                    <a:pt x="4396" y="3652"/>
                    <a:pt x="4458" y="3645"/>
                    <a:pt x="4521" y="3654"/>
                  </a:cubicBezTo>
                  <a:cubicBezTo>
                    <a:pt x="4523" y="3654"/>
                    <a:pt x="4525" y="3655"/>
                    <a:pt x="4527" y="3655"/>
                  </a:cubicBezTo>
                  <a:cubicBezTo>
                    <a:pt x="4540" y="3657"/>
                    <a:pt x="4553" y="3658"/>
                    <a:pt x="4565" y="3661"/>
                  </a:cubicBezTo>
                  <a:cubicBezTo>
                    <a:pt x="4573" y="3663"/>
                    <a:pt x="4580" y="3667"/>
                    <a:pt x="4587" y="3669"/>
                  </a:cubicBezTo>
                  <a:cubicBezTo>
                    <a:pt x="4593" y="3671"/>
                    <a:pt x="4598" y="3673"/>
                    <a:pt x="4604" y="3676"/>
                  </a:cubicBezTo>
                  <a:cubicBezTo>
                    <a:pt x="4620" y="3682"/>
                    <a:pt x="4635" y="3688"/>
                    <a:pt x="4650" y="3697"/>
                  </a:cubicBezTo>
                  <a:cubicBezTo>
                    <a:pt x="4658" y="3701"/>
                    <a:pt x="4666" y="3706"/>
                    <a:pt x="4674" y="3712"/>
                  </a:cubicBezTo>
                  <a:cubicBezTo>
                    <a:pt x="4684" y="3719"/>
                    <a:pt x="4695" y="3726"/>
                    <a:pt x="4705" y="3734"/>
                  </a:cubicBezTo>
                  <a:cubicBezTo>
                    <a:pt x="4717" y="3744"/>
                    <a:pt x="4727" y="3754"/>
                    <a:pt x="4737" y="3765"/>
                  </a:cubicBezTo>
                  <a:cubicBezTo>
                    <a:pt x="4742" y="3770"/>
                    <a:pt x="4748" y="3775"/>
                    <a:pt x="4753" y="3781"/>
                  </a:cubicBezTo>
                  <a:cubicBezTo>
                    <a:pt x="4765" y="3796"/>
                    <a:pt x="4777" y="3812"/>
                    <a:pt x="4787" y="3829"/>
                  </a:cubicBezTo>
                  <a:cubicBezTo>
                    <a:pt x="4788" y="3831"/>
                    <a:pt x="4790" y="3833"/>
                    <a:pt x="4791" y="3835"/>
                  </a:cubicBezTo>
                  <a:cubicBezTo>
                    <a:pt x="4802" y="3855"/>
                    <a:pt x="4812" y="3876"/>
                    <a:pt x="4819" y="3898"/>
                  </a:cubicBezTo>
                  <a:lnTo>
                    <a:pt x="4820" y="3898"/>
                  </a:lnTo>
                  <a:cubicBezTo>
                    <a:pt x="4823" y="3907"/>
                    <a:pt x="4827" y="3915"/>
                    <a:pt x="4830" y="3924"/>
                  </a:cubicBezTo>
                  <a:cubicBezTo>
                    <a:pt x="4851" y="4003"/>
                    <a:pt x="4844" y="4082"/>
                    <a:pt x="4817" y="4152"/>
                  </a:cubicBezTo>
                  <a:lnTo>
                    <a:pt x="4442" y="5550"/>
                  </a:lnTo>
                  <a:cubicBezTo>
                    <a:pt x="4546" y="5592"/>
                    <a:pt x="4631" y="5680"/>
                    <a:pt x="4662" y="5797"/>
                  </a:cubicBezTo>
                  <a:cubicBezTo>
                    <a:pt x="4715" y="5994"/>
                    <a:pt x="4598" y="6197"/>
                    <a:pt x="4401" y="6250"/>
                  </a:cubicBezTo>
                  <a:lnTo>
                    <a:pt x="4044" y="6345"/>
                  </a:lnTo>
                  <a:cubicBezTo>
                    <a:pt x="3906" y="6382"/>
                    <a:pt x="3766" y="6335"/>
                    <a:pt x="3676" y="6236"/>
                  </a:cubicBezTo>
                  <a:cubicBezTo>
                    <a:pt x="3671" y="6231"/>
                    <a:pt x="3666" y="6226"/>
                    <a:pt x="3661" y="6221"/>
                  </a:cubicBezTo>
                  <a:cubicBezTo>
                    <a:pt x="3656" y="6214"/>
                    <a:pt x="3651" y="6207"/>
                    <a:pt x="3646" y="6200"/>
                  </a:cubicBezTo>
                  <a:cubicBezTo>
                    <a:pt x="3582" y="6112"/>
                    <a:pt x="3556" y="5999"/>
                    <a:pt x="3587" y="5887"/>
                  </a:cubicBezTo>
                  <a:lnTo>
                    <a:pt x="3970" y="4454"/>
                  </a:lnTo>
                  <a:cubicBezTo>
                    <a:pt x="3870" y="4411"/>
                    <a:pt x="3789" y="4325"/>
                    <a:pt x="3758" y="4212"/>
                  </a:cubicBezTo>
                  <a:lnTo>
                    <a:pt x="3758" y="4212"/>
                  </a:lnTo>
                  <a:close/>
                  <a:moveTo>
                    <a:pt x="8055" y="5311"/>
                  </a:moveTo>
                  <a:cubicBezTo>
                    <a:pt x="7958" y="5673"/>
                    <a:pt x="7810" y="6008"/>
                    <a:pt x="7626" y="6313"/>
                  </a:cubicBezTo>
                  <a:lnTo>
                    <a:pt x="7625" y="6313"/>
                  </a:lnTo>
                  <a:cubicBezTo>
                    <a:pt x="7562" y="6425"/>
                    <a:pt x="7443" y="6500"/>
                    <a:pt x="7306" y="6500"/>
                  </a:cubicBezTo>
                  <a:cubicBezTo>
                    <a:pt x="7102" y="6500"/>
                    <a:pt x="6936" y="6335"/>
                    <a:pt x="6936" y="6131"/>
                  </a:cubicBezTo>
                  <a:cubicBezTo>
                    <a:pt x="6936" y="6057"/>
                    <a:pt x="6958" y="5988"/>
                    <a:pt x="6996" y="5930"/>
                  </a:cubicBezTo>
                  <a:lnTo>
                    <a:pt x="6994" y="5929"/>
                  </a:lnTo>
                  <a:cubicBezTo>
                    <a:pt x="7143" y="5682"/>
                    <a:pt x="7262" y="5412"/>
                    <a:pt x="7340" y="5120"/>
                  </a:cubicBezTo>
                  <a:cubicBezTo>
                    <a:pt x="7789" y="3443"/>
                    <a:pt x="6794" y="1720"/>
                    <a:pt x="5118" y="1271"/>
                  </a:cubicBezTo>
                  <a:cubicBezTo>
                    <a:pt x="3442" y="821"/>
                    <a:pt x="1719" y="1816"/>
                    <a:pt x="1270" y="3492"/>
                  </a:cubicBezTo>
                  <a:cubicBezTo>
                    <a:pt x="820" y="5169"/>
                    <a:pt x="1815" y="6892"/>
                    <a:pt x="3491" y="7342"/>
                  </a:cubicBezTo>
                  <a:cubicBezTo>
                    <a:pt x="4346" y="7571"/>
                    <a:pt x="5212" y="7421"/>
                    <a:pt x="5916" y="7000"/>
                  </a:cubicBezTo>
                  <a:cubicBezTo>
                    <a:pt x="5976" y="6957"/>
                    <a:pt x="6050" y="6932"/>
                    <a:pt x="6129" y="6932"/>
                  </a:cubicBezTo>
                  <a:cubicBezTo>
                    <a:pt x="6333" y="6932"/>
                    <a:pt x="6499" y="7097"/>
                    <a:pt x="6499" y="7301"/>
                  </a:cubicBezTo>
                  <a:cubicBezTo>
                    <a:pt x="6499" y="7437"/>
                    <a:pt x="6425" y="7553"/>
                    <a:pt x="6317" y="7618"/>
                  </a:cubicBezTo>
                  <a:lnTo>
                    <a:pt x="6319" y="7622"/>
                  </a:lnTo>
                  <a:cubicBezTo>
                    <a:pt x="5445" y="8153"/>
                    <a:pt x="4366" y="8342"/>
                    <a:pt x="3300" y="8057"/>
                  </a:cubicBezTo>
                  <a:cubicBezTo>
                    <a:pt x="1229" y="7502"/>
                    <a:pt x="0" y="5373"/>
                    <a:pt x="555" y="3301"/>
                  </a:cubicBezTo>
                  <a:cubicBezTo>
                    <a:pt x="1110" y="1230"/>
                    <a:pt x="3239" y="0"/>
                    <a:pt x="5310" y="556"/>
                  </a:cubicBezTo>
                  <a:cubicBezTo>
                    <a:pt x="7381" y="1111"/>
                    <a:pt x="8610" y="3240"/>
                    <a:pt x="8055" y="5311"/>
                  </a:cubicBezTo>
                  <a:lnTo>
                    <a:pt x="8055" y="5311"/>
                  </a:lnTo>
                  <a:close/>
                  <a:moveTo>
                    <a:pt x="8055" y="5311"/>
                  </a:move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等线 Light" panose="020F0302020204030204"/>
                <a:ea typeface="微软雅黑" panose="020B0503020204020204" charset="-122"/>
                <a:cs typeface="+mn-cs"/>
                <a:sym typeface="Calibri" panose="020F0502020204030204" pitchFamily="34" charset="0"/>
              </a:endParaRPr>
            </a:p>
          </p:txBody>
        </p:sp>
      </p:grpSp>
      <p:sp>
        <p:nvSpPr>
          <p:cNvPr id="26" name="文本框 25"/>
          <p:cNvSpPr txBox="1"/>
          <p:nvPr/>
        </p:nvSpPr>
        <p:spPr>
          <a:xfrm>
            <a:off x="885010" y="2352521"/>
            <a:ext cx="4977428" cy="3046095"/>
          </a:xfrm>
          <a:prstGeom prst="rect">
            <a:avLst/>
          </a:prstGeom>
          <a:noFill/>
        </p:spPr>
        <p:txBody>
          <a:bodyPr wrap="square">
            <a:spAutoFit/>
          </a:bodyPr>
          <a:lstStyle/>
          <a:p>
            <a:pPr marL="285750" lvl="0" indent="-285750">
              <a:lnSpc>
                <a:spcPct val="150000"/>
              </a:lnSpc>
              <a:buSzPct val="50000"/>
              <a:buFont typeface="Wingdings" panose="05000000000000000000" pitchFamily="2" charset="2"/>
              <a:buChar char="n"/>
              <a:defRPr/>
            </a:pPr>
            <a:r>
              <a:rPr lang="zh-CN" altLang="en-US" sz="1600" dirty="0">
                <a:solidFill>
                  <a:schemeClr val="tx1"/>
                </a:solidFill>
                <a:latin typeface="Calibri"/>
              </a:rPr>
              <a:t>未来系统基于</a:t>
            </a:r>
            <a:r>
              <a:rPr lang="en-US" altLang="zh-CN" sz="1600" dirty="0" err="1">
                <a:solidFill>
                  <a:schemeClr val="tx1"/>
                </a:solidFill>
                <a:latin typeface="Calibri"/>
              </a:rPr>
              <a:t>.Net</a:t>
            </a:r>
            <a:r>
              <a:rPr lang="zh-CN" altLang="en-US" sz="1600" dirty="0">
                <a:solidFill>
                  <a:schemeClr val="tx1"/>
                </a:solidFill>
                <a:latin typeface="Calibri"/>
              </a:rPr>
              <a:t>、</a:t>
            </a:r>
            <a:r>
              <a:rPr lang="en-US" altLang="zh-CN" sz="1600" dirty="0">
                <a:solidFill>
                  <a:schemeClr val="tx1"/>
                </a:solidFill>
                <a:latin typeface="Calibri"/>
              </a:rPr>
              <a:t>Java </a:t>
            </a:r>
            <a:r>
              <a:rPr lang="en-US" altLang="zh-CN" sz="1600" dirty="0" err="1">
                <a:solidFill>
                  <a:schemeClr val="tx1"/>
                </a:solidFill>
                <a:latin typeface="Calibri"/>
              </a:rPr>
              <a:t>SpringBoot</a:t>
            </a:r>
            <a:r>
              <a:rPr lang="zh-CN" altLang="en-US" sz="1600" dirty="0">
                <a:solidFill>
                  <a:schemeClr val="tx1"/>
                </a:solidFill>
                <a:latin typeface="Calibri"/>
              </a:rPr>
              <a:t>、</a:t>
            </a:r>
            <a:r>
              <a:rPr lang="en-US" altLang="zh-CN" sz="1600" dirty="0" err="1">
                <a:solidFill>
                  <a:schemeClr val="tx1"/>
                </a:solidFill>
                <a:latin typeface="Calibri"/>
              </a:rPr>
              <a:t>Vue</a:t>
            </a:r>
            <a:r>
              <a:rPr lang="zh-CN" altLang="en-US" sz="1600" dirty="0">
                <a:solidFill>
                  <a:schemeClr val="tx1"/>
                </a:solidFill>
                <a:latin typeface="Calibri"/>
              </a:rPr>
              <a:t>、</a:t>
            </a:r>
            <a:r>
              <a:rPr lang="en-US" altLang="zh-CN" sz="1600" dirty="0" err="1">
                <a:solidFill>
                  <a:schemeClr val="tx1"/>
                </a:solidFill>
                <a:latin typeface="Calibri"/>
              </a:rPr>
              <a:t>Uniapp</a:t>
            </a:r>
            <a:r>
              <a:rPr lang="zh-CN" altLang="en-US" sz="1600" dirty="0">
                <a:solidFill>
                  <a:schemeClr val="tx1"/>
                </a:solidFill>
                <a:latin typeface="Calibri"/>
              </a:rPr>
              <a:t>等主流框架开发，前后端分离，方便后续迭代升级。</a:t>
            </a:r>
            <a:endParaRPr lang="en-US" altLang="zh-CN" sz="1600" dirty="0">
              <a:solidFill>
                <a:schemeClr val="tx1"/>
              </a:solidFill>
              <a:latin typeface="Calibri"/>
            </a:endParaRPr>
          </a:p>
          <a:p>
            <a:pPr marL="285750" lvl="0" indent="-285750">
              <a:lnSpc>
                <a:spcPct val="150000"/>
              </a:lnSpc>
              <a:buSzPct val="50000"/>
              <a:buFont typeface="Wingdings" panose="05000000000000000000" pitchFamily="2" charset="2"/>
              <a:buChar char="n"/>
              <a:defRPr/>
            </a:pPr>
            <a:endParaRPr lang="zh-CN" altLang="en-US" sz="1600" dirty="0">
              <a:solidFill>
                <a:schemeClr val="tx1"/>
              </a:solidFill>
              <a:latin typeface="Calibri"/>
            </a:endParaRPr>
          </a:p>
          <a:p>
            <a:pPr marL="285750" lvl="0" indent="-285750">
              <a:lnSpc>
                <a:spcPct val="150000"/>
              </a:lnSpc>
              <a:buSzPct val="50000"/>
              <a:buFont typeface="Wingdings" panose="05000000000000000000" pitchFamily="2" charset="2"/>
              <a:buChar char="n"/>
              <a:defRPr/>
            </a:pPr>
            <a:r>
              <a:rPr lang="zh-CN" altLang="en-US" sz="1600" dirty="0">
                <a:solidFill>
                  <a:schemeClr val="tx1"/>
                </a:solidFill>
                <a:latin typeface="Calibri"/>
              </a:rPr>
              <a:t>接口采用</a:t>
            </a:r>
            <a:r>
              <a:rPr lang="en-US" altLang="zh-CN" sz="1600" dirty="0">
                <a:solidFill>
                  <a:schemeClr val="tx1"/>
                </a:solidFill>
                <a:latin typeface="Calibri"/>
              </a:rPr>
              <a:t>Rest</a:t>
            </a:r>
            <a:r>
              <a:rPr lang="zh-CN" altLang="en-US" sz="1600" dirty="0">
                <a:solidFill>
                  <a:schemeClr val="tx1"/>
                </a:solidFill>
                <a:latin typeface="Calibri"/>
              </a:rPr>
              <a:t>风格，签名机制，保障安全可靠。</a:t>
            </a:r>
            <a:endParaRPr lang="en-US" altLang="zh-CN" sz="1600" dirty="0">
              <a:solidFill>
                <a:schemeClr val="tx1"/>
              </a:solidFill>
              <a:latin typeface="Calibri"/>
            </a:endParaRPr>
          </a:p>
          <a:p>
            <a:pPr marL="285750" lvl="0" indent="-285750">
              <a:lnSpc>
                <a:spcPct val="150000"/>
              </a:lnSpc>
              <a:buSzPct val="50000"/>
              <a:buFont typeface="Wingdings" panose="05000000000000000000" pitchFamily="2" charset="2"/>
              <a:buChar char="n"/>
              <a:defRPr/>
            </a:pPr>
            <a:endParaRPr kumimoji="0" lang="en-US" altLang="zh-CN" sz="1600" b="0" i="0" u="none" strike="noStrike" kern="1200" cap="none" spc="0" normalizeH="0" baseline="0" noProof="0" dirty="0">
              <a:ln>
                <a:noFill/>
              </a:ln>
              <a:solidFill>
                <a:schemeClr val="tx1"/>
              </a:solidFill>
              <a:effectLst/>
              <a:uLnTx/>
              <a:uFillTx/>
              <a:latin typeface="Calibri"/>
              <a:ea typeface="微软雅黑"/>
              <a:cs typeface="+mn-cs"/>
            </a:endParaRPr>
          </a:p>
          <a:p>
            <a:pPr marL="285750" lvl="0" indent="-285750">
              <a:lnSpc>
                <a:spcPct val="150000"/>
              </a:lnSpc>
              <a:buSzPct val="50000"/>
              <a:buFont typeface="Wingdings" panose="05000000000000000000" pitchFamily="2" charset="2"/>
              <a:buChar char="n"/>
              <a:defRPr/>
            </a:pPr>
            <a:r>
              <a:rPr lang="zh-CN" altLang="en-US" sz="1600" dirty="0">
                <a:solidFill>
                  <a:schemeClr val="tx1"/>
                </a:solidFill>
                <a:latin typeface="Calibri"/>
              </a:rPr>
              <a:t>底层数据存储使用</a:t>
            </a:r>
            <a:r>
              <a:rPr lang="en-US" altLang="zh-CN" sz="1600" dirty="0">
                <a:solidFill>
                  <a:schemeClr val="tx1"/>
                </a:solidFill>
                <a:latin typeface="Calibri"/>
              </a:rPr>
              <a:t>MySQL</a:t>
            </a:r>
            <a:r>
              <a:rPr lang="zh-CN" altLang="en-US" sz="1600" dirty="0">
                <a:solidFill>
                  <a:schemeClr val="tx1"/>
                </a:solidFill>
                <a:latin typeface="Calibri"/>
              </a:rPr>
              <a:t>数据库和</a:t>
            </a:r>
            <a:r>
              <a:rPr lang="en-US" altLang="zh-CN" sz="1600" dirty="0" err="1">
                <a:solidFill>
                  <a:schemeClr val="tx1"/>
                </a:solidFill>
                <a:latin typeface="Calibri"/>
              </a:rPr>
              <a:t>Redis</a:t>
            </a:r>
            <a:r>
              <a:rPr lang="zh-CN" altLang="en-US" sz="1600" dirty="0">
                <a:solidFill>
                  <a:schemeClr val="tx1"/>
                </a:solidFill>
                <a:latin typeface="Calibri"/>
              </a:rPr>
              <a:t>数据缓存，保障系统运行流畅、稳定。</a:t>
            </a:r>
            <a:endParaRPr kumimoji="0" lang="zh-CN" altLang="en-US" sz="1600" b="0" i="0" u="none" strike="noStrike" kern="1200" cap="none" spc="0" normalizeH="0" baseline="0" noProof="0" dirty="0">
              <a:ln>
                <a:noFill/>
              </a:ln>
              <a:solidFill>
                <a:schemeClr val="tx1"/>
              </a:solidFill>
              <a:effectLst/>
              <a:uLnTx/>
              <a:uFillTx/>
              <a:latin typeface="Calibri"/>
              <a:ea typeface="微软雅黑"/>
            </a:endParaRPr>
          </a:p>
        </p:txBody>
      </p:sp>
      <p:sp>
        <p:nvSpPr>
          <p:cNvPr id="27" name="文本框 26"/>
          <p:cNvSpPr txBox="1"/>
          <p:nvPr/>
        </p:nvSpPr>
        <p:spPr>
          <a:xfrm>
            <a:off x="6651057" y="1983911"/>
            <a:ext cx="4987559" cy="3538220"/>
          </a:xfrm>
          <a:prstGeom prst="rect">
            <a:avLst/>
          </a:prstGeom>
          <a:noFill/>
        </p:spPr>
        <p:txBody>
          <a:bodyPr wrap="square">
            <a:spAutoFit/>
          </a:bodyPr>
          <a:lstStyle>
            <a:defPPr>
              <a:defRPr lang="zh-CN"/>
            </a:defPPr>
            <a:lvl1pPr marL="285750" indent="-285750">
              <a:buSzPct val="50000"/>
              <a:buFont typeface="Wingdings" panose="05000000000000000000" pitchFamily="2" charset="2"/>
              <a:buChar char="n"/>
              <a:defRPr sz="1400">
                <a:solidFill>
                  <a:schemeClr val="bg1"/>
                </a:solidFill>
                <a:latin typeface="Calibri"/>
                <a:ea typeface="微软雅黑"/>
              </a:defRPr>
            </a:lvl1pPr>
          </a:lstStyle>
          <a:p>
            <a:pPr marL="0" lvl="0" indent="0">
              <a:lnSpc>
                <a:spcPct val="150000"/>
              </a:lnSpc>
              <a:buNone/>
              <a:defRPr/>
            </a:pPr>
            <a:endParaRPr lang="en-US" altLang="zh-CN" dirty="0"/>
          </a:p>
          <a:p>
            <a:pPr marL="0" lvl="0" indent="0">
              <a:lnSpc>
                <a:spcPct val="150000"/>
              </a:lnSpc>
              <a:buNone/>
              <a:defRPr/>
            </a:pPr>
            <a:r>
              <a:rPr lang="zh-CN" altLang="en-US" sz="1600" dirty="0">
                <a:solidFill>
                  <a:schemeClr val="tx1"/>
                </a:solidFill>
              </a:rPr>
              <a:t>系统在开发过程中还需要和雪场现有硬件设备及软件系统进行接口对接，以支持数据互联互通。包括且不限于：</a:t>
            </a:r>
            <a:endParaRPr lang="en-US" altLang="zh-CN" sz="1600" dirty="0">
              <a:solidFill>
                <a:schemeClr val="tx1"/>
              </a:solidFill>
            </a:endParaRPr>
          </a:p>
          <a:p>
            <a:pPr marL="0" lvl="0" indent="0">
              <a:lnSpc>
                <a:spcPct val="150000"/>
              </a:lnSpc>
              <a:buNone/>
              <a:defRPr/>
            </a:pPr>
            <a:endParaRPr lang="en-US" altLang="zh-CN" sz="1600" dirty="0">
              <a:solidFill>
                <a:schemeClr val="tx1"/>
              </a:solidFill>
            </a:endParaRPr>
          </a:p>
          <a:p>
            <a:pPr lvl="0">
              <a:lnSpc>
                <a:spcPct val="150000"/>
              </a:lnSpc>
              <a:defRPr/>
            </a:pPr>
            <a:r>
              <a:rPr lang="zh-CN" altLang="en-US" sz="1600" dirty="0">
                <a:solidFill>
                  <a:schemeClr val="tx1"/>
                </a:solidFill>
              </a:rPr>
              <a:t>闸机系统</a:t>
            </a:r>
            <a:endParaRPr lang="en-US" altLang="zh-CN" sz="1600" dirty="0">
              <a:solidFill>
                <a:schemeClr val="tx1"/>
              </a:solidFill>
            </a:endParaRPr>
          </a:p>
          <a:p>
            <a:pPr lvl="0">
              <a:lnSpc>
                <a:spcPct val="150000"/>
              </a:lnSpc>
              <a:defRPr/>
            </a:pPr>
            <a:r>
              <a:rPr lang="zh-CN" altLang="en-US" sz="1600" dirty="0">
                <a:solidFill>
                  <a:schemeClr val="tx1"/>
                </a:solidFill>
              </a:rPr>
              <a:t>雪季系统</a:t>
            </a:r>
            <a:endParaRPr lang="en-US" altLang="zh-CN" sz="1600" dirty="0">
              <a:solidFill>
                <a:schemeClr val="tx1"/>
              </a:solidFill>
            </a:endParaRPr>
          </a:p>
          <a:p>
            <a:pPr lvl="0">
              <a:lnSpc>
                <a:spcPct val="150000"/>
              </a:lnSpc>
              <a:defRPr/>
            </a:pPr>
            <a:r>
              <a:rPr lang="zh-CN" altLang="en-US" sz="1600" dirty="0">
                <a:solidFill>
                  <a:schemeClr val="tx1"/>
                </a:solidFill>
              </a:rPr>
              <a:t>财务系统等</a:t>
            </a:r>
            <a:endParaRPr lang="zh-CN" altLang="en-US" sz="1600" dirty="0">
              <a:solidFill>
                <a:schemeClr val="tx1"/>
              </a:solidFill>
            </a:endParaRPr>
          </a:p>
          <a:p>
            <a:pPr marL="0" marR="0" lvl="0" indent="0" algn="l" defTabSz="914400" rtl="0" eaLnBrk="1" fontAlgn="auto" latinLnBrk="0" hangingPunct="1">
              <a:lnSpc>
                <a:spcPct val="150000"/>
              </a:lnSpc>
              <a:spcBef>
                <a:spcPts val="0"/>
              </a:spcBef>
              <a:spcAft>
                <a:spcPts val="0"/>
              </a:spcAft>
              <a:buClrTx/>
              <a:buSzPct val="50000"/>
              <a:buNone/>
              <a:defRPr/>
            </a:pPr>
            <a:endParaRPr kumimoji="0" lang="en-US" altLang="zh-CN" sz="1400" b="0" i="0" u="none" strike="noStrike" kern="1200" cap="none" spc="0" normalizeH="0" baseline="0" noProof="0" dirty="0">
              <a:ln>
                <a:noFill/>
              </a:ln>
              <a:solidFill>
                <a:srgbClr val="FF0000"/>
              </a:solidFill>
              <a:effectLst/>
              <a:uLnTx/>
              <a:uFillTx/>
              <a:latin typeface="Calibri"/>
              <a:ea typeface="微软雅黑"/>
              <a:cs typeface="+mn-cs"/>
            </a:endParaRPr>
          </a:p>
          <a:p>
            <a:pPr marL="285750" marR="0" lvl="0" indent="-285750" algn="l" defTabSz="914400" rtl="0" eaLnBrk="1" fontAlgn="auto" latinLnBrk="0" hangingPunct="1">
              <a:lnSpc>
                <a:spcPct val="100000"/>
              </a:lnSpc>
              <a:spcBef>
                <a:spcPts val="0"/>
              </a:spcBef>
              <a:spcAft>
                <a:spcPts val="0"/>
              </a:spcAft>
              <a:buClrTx/>
              <a:buSzPct val="50000"/>
              <a:buFont typeface="Wingdings" panose="05000000000000000000" pitchFamily="2" charset="2"/>
              <a:buChar char="n"/>
              <a:defRPr/>
            </a:pPr>
            <a:endParaRPr kumimoji="0" lang="en-US" altLang="zh-CN" sz="1400" b="0" i="0" u="none" strike="noStrike" kern="1200" cap="none" spc="0" normalizeH="0" baseline="0" noProof="0" dirty="0">
              <a:ln>
                <a:noFill/>
              </a:ln>
              <a:solidFill>
                <a:srgbClr val="FF0000"/>
              </a:solidFill>
              <a:effectLst/>
              <a:uLnTx/>
              <a:uFillTx/>
              <a:latin typeface="Calibri"/>
              <a:ea typeface="微软雅黑"/>
              <a:cs typeface="+mn-c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439031" y="307230"/>
            <a:ext cx="1607820" cy="521970"/>
          </a:xfrm>
          <a:prstGeom prst="rect">
            <a:avLst/>
          </a:prstGeom>
          <a:noFill/>
        </p:spPr>
        <p:txBody>
          <a:bodyPr wrap="none" rtlCol="0">
            <a:spAutoFit/>
          </a:bodyPr>
          <a:lstStyle/>
          <a:p>
            <a:r>
              <a:rPr kumimoji="1" lang="zh-CN" altLang="en-US" sz="2800" b="1" dirty="0">
                <a:solidFill>
                  <a:srgbClr val="0046A0"/>
                </a:solidFill>
              </a:rPr>
              <a:t>提供</a:t>
            </a:r>
            <a:r>
              <a:rPr kumimoji="1" lang="zh-CN" altLang="en-US" sz="2800" b="1" dirty="0">
                <a:solidFill>
                  <a:srgbClr val="0046A0"/>
                </a:solidFill>
              </a:rPr>
              <a:t>支持</a:t>
            </a:r>
            <a:endParaRPr kumimoji="1" lang="zh-CN" altLang="en-US" sz="2800" b="1" dirty="0">
              <a:solidFill>
                <a:srgbClr val="0046A0"/>
              </a:solidFill>
            </a:endParaRPr>
          </a:p>
        </p:txBody>
      </p:sp>
      <p:sp>
        <p:nvSpPr>
          <p:cNvPr id="27" name="文本框 26"/>
          <p:cNvSpPr txBox="1"/>
          <p:nvPr/>
        </p:nvSpPr>
        <p:spPr>
          <a:xfrm>
            <a:off x="6651057" y="2352846"/>
            <a:ext cx="4987559" cy="953135"/>
          </a:xfrm>
          <a:prstGeom prst="rect">
            <a:avLst/>
          </a:prstGeom>
          <a:noFill/>
        </p:spPr>
        <p:txBody>
          <a:bodyPr wrap="square">
            <a:spAutoFit/>
          </a:bodyPr>
          <a:lstStyle>
            <a:defPPr>
              <a:defRPr lang="zh-CN"/>
            </a:defPPr>
            <a:lvl1pPr marL="285750" indent="-285750">
              <a:buSzPct val="50000"/>
              <a:buFont typeface="Wingdings" panose="05000000000000000000" pitchFamily="2" charset="2"/>
              <a:buChar char="n"/>
              <a:defRPr sz="1400">
                <a:solidFill>
                  <a:schemeClr val="bg1"/>
                </a:solidFill>
                <a:latin typeface="Calibri"/>
                <a:ea typeface="微软雅黑"/>
              </a:defRPr>
            </a:lvl1pPr>
          </a:lstStyle>
          <a:p>
            <a:pPr marL="0" lvl="0" indent="0">
              <a:lnSpc>
                <a:spcPct val="150000"/>
              </a:lnSpc>
              <a:buNone/>
              <a:defRPr/>
            </a:pPr>
            <a:endParaRPr lang="en-US" altLang="zh-CN" dirty="0"/>
          </a:p>
          <a:p>
            <a:pPr marL="0" marR="0" lvl="0" indent="0" algn="l" defTabSz="914400" rtl="0" eaLnBrk="1" fontAlgn="auto" latinLnBrk="0" hangingPunct="1">
              <a:lnSpc>
                <a:spcPct val="150000"/>
              </a:lnSpc>
              <a:spcBef>
                <a:spcPts val="0"/>
              </a:spcBef>
              <a:spcAft>
                <a:spcPts val="0"/>
              </a:spcAft>
              <a:buClrTx/>
              <a:buSzPct val="50000"/>
              <a:buNone/>
              <a:defRPr/>
            </a:pPr>
            <a:endParaRPr kumimoji="0" lang="en-US" altLang="zh-CN" sz="1400" b="0" i="0" u="none" strike="noStrike" kern="1200" cap="none" spc="0" normalizeH="0" baseline="0" noProof="0" dirty="0">
              <a:ln>
                <a:noFill/>
              </a:ln>
              <a:solidFill>
                <a:srgbClr val="FF0000"/>
              </a:solidFill>
              <a:effectLst/>
              <a:uLnTx/>
              <a:uFillTx/>
              <a:latin typeface="Calibri"/>
              <a:ea typeface="微软雅黑"/>
              <a:cs typeface="+mn-cs"/>
            </a:endParaRPr>
          </a:p>
          <a:p>
            <a:pPr marL="285750" marR="0" lvl="0" indent="-285750" algn="l" defTabSz="914400" rtl="0" eaLnBrk="1" fontAlgn="auto" latinLnBrk="0" hangingPunct="1">
              <a:lnSpc>
                <a:spcPct val="100000"/>
              </a:lnSpc>
              <a:spcBef>
                <a:spcPts val="0"/>
              </a:spcBef>
              <a:spcAft>
                <a:spcPts val="0"/>
              </a:spcAft>
              <a:buClrTx/>
              <a:buSzPct val="50000"/>
              <a:buFont typeface="Wingdings" panose="05000000000000000000" pitchFamily="2" charset="2"/>
              <a:buChar char="n"/>
              <a:defRPr/>
            </a:pPr>
            <a:endParaRPr kumimoji="0" lang="en-US" altLang="zh-CN" sz="1400" b="0" i="0" u="none" strike="noStrike" kern="1200" cap="none" spc="0" normalizeH="0" baseline="0" noProof="0" dirty="0">
              <a:ln>
                <a:noFill/>
              </a:ln>
              <a:solidFill>
                <a:srgbClr val="FF0000"/>
              </a:solidFill>
              <a:effectLst/>
              <a:uLnTx/>
              <a:uFillTx/>
              <a:latin typeface="Calibri"/>
              <a:ea typeface="微软雅黑"/>
              <a:cs typeface="+mn-cs"/>
            </a:endParaRPr>
          </a:p>
        </p:txBody>
      </p:sp>
      <p:graphicFrame>
        <p:nvGraphicFramePr>
          <p:cNvPr id="3" name="表格 2"/>
          <p:cNvGraphicFramePr/>
          <p:nvPr>
            <p:custDataLst>
              <p:tags r:id="rId1"/>
            </p:custDataLst>
          </p:nvPr>
        </p:nvGraphicFramePr>
        <p:xfrm>
          <a:off x="1023620" y="1040765"/>
          <a:ext cx="10144760" cy="4937760"/>
        </p:xfrm>
        <a:graphic>
          <a:graphicData uri="http://schemas.openxmlformats.org/drawingml/2006/table">
            <a:tbl>
              <a:tblPr firstRow="1" bandRow="1">
                <a:tableStyleId>{5C22544A-7EE6-4342-B048-85BDC9FD1C3A}</a:tableStyleId>
              </a:tblPr>
              <a:tblGrid>
                <a:gridCol w="697865"/>
                <a:gridCol w="2249805"/>
                <a:gridCol w="4229735"/>
                <a:gridCol w="2967355"/>
              </a:tblGrid>
              <a:tr h="381000">
                <a:tc>
                  <a:txBody>
                    <a:bodyPr/>
                    <a:p>
                      <a:pPr algn="ctr">
                        <a:buNone/>
                      </a:pPr>
                      <a:r>
                        <a:rPr lang="zh-CN" altLang="en-US"/>
                        <a:t>序号</a:t>
                      </a:r>
                      <a:endParaRPr lang="zh-CN" altLang="en-US"/>
                    </a:p>
                  </a:txBody>
                  <a:tcPr/>
                </a:tc>
                <a:tc>
                  <a:txBody>
                    <a:bodyPr/>
                    <a:p>
                      <a:pPr algn="ctr">
                        <a:buNone/>
                      </a:pPr>
                      <a:r>
                        <a:rPr lang="zh-CN" altLang="en-US"/>
                        <a:t>项目</a:t>
                      </a:r>
                      <a:endParaRPr lang="zh-CN" altLang="en-US"/>
                    </a:p>
                  </a:txBody>
                  <a:tcPr/>
                </a:tc>
                <a:tc>
                  <a:txBody>
                    <a:bodyPr/>
                    <a:p>
                      <a:pPr algn="ctr">
                        <a:buNone/>
                      </a:pPr>
                      <a:r>
                        <a:rPr lang="zh-CN" altLang="en-US"/>
                        <a:t>事项</a:t>
                      </a:r>
                      <a:endParaRPr lang="zh-CN" altLang="en-US"/>
                    </a:p>
                  </a:txBody>
                  <a:tcPr/>
                </a:tc>
                <a:tc>
                  <a:txBody>
                    <a:bodyPr/>
                    <a:p>
                      <a:pPr algn="ctr">
                        <a:buNone/>
                      </a:pPr>
                      <a:r>
                        <a:rPr lang="zh-CN" altLang="en-US"/>
                        <a:t>备注</a:t>
                      </a:r>
                      <a:endParaRPr lang="zh-CN" altLang="en-US"/>
                    </a:p>
                  </a:txBody>
                  <a:tcPr/>
                </a:tc>
              </a:tr>
              <a:tr h="381000">
                <a:tc>
                  <a:txBody>
                    <a:bodyPr/>
                    <a:p>
                      <a:pPr algn="ctr">
                        <a:buNone/>
                      </a:pPr>
                      <a:r>
                        <a:rPr lang="en-US" altLang="zh-CN" sz="1600"/>
                        <a:t>1</a:t>
                      </a:r>
                      <a:endParaRPr lang="en-US" altLang="zh-CN" sz="1600"/>
                    </a:p>
                  </a:txBody>
                  <a:tcPr/>
                </a:tc>
                <a:tc>
                  <a:txBody>
                    <a:bodyPr/>
                    <a:p>
                      <a:pPr>
                        <a:buNone/>
                      </a:pPr>
                      <a:r>
                        <a:rPr lang="zh-CN" altLang="en-US" sz="1600"/>
                        <a:t>注册小程序</a:t>
                      </a:r>
                      <a:endParaRPr lang="zh-CN" altLang="en-US" sz="1600"/>
                    </a:p>
                  </a:txBody>
                  <a:tcPr/>
                </a:tc>
                <a:tc>
                  <a:txBody>
                    <a:bodyPr/>
                    <a:p>
                      <a:pPr>
                        <a:buNone/>
                      </a:pPr>
                      <a:r>
                        <a:rPr lang="en-US" altLang="zh-CN" sz="1600"/>
                        <a:t>1</a:t>
                      </a:r>
                      <a:r>
                        <a:rPr lang="zh-CN" altLang="en-US" sz="1600"/>
                        <a:t>、注册两个小程序：C端小程序、门票核销小程序</a:t>
                      </a:r>
                      <a:endParaRPr lang="zh-CN" altLang="en-US" sz="1600"/>
                    </a:p>
                    <a:p>
                      <a:pPr>
                        <a:buNone/>
                      </a:pPr>
                      <a:r>
                        <a:rPr lang="en-US" altLang="zh-CN" sz="1600"/>
                        <a:t>2</a:t>
                      </a:r>
                      <a:r>
                        <a:rPr lang="zh-CN" altLang="en-US" sz="1600"/>
                        <a:t>、C端小程序需要开通微信支付</a:t>
                      </a:r>
                      <a:endParaRPr lang="zh-CN" altLang="en-US" sz="1600"/>
                    </a:p>
                    <a:p>
                      <a:pPr>
                        <a:buNone/>
                      </a:pPr>
                      <a:r>
                        <a:rPr lang="en-US" altLang="zh-CN" sz="1600"/>
                        <a:t>3</a:t>
                      </a:r>
                      <a:r>
                        <a:rPr lang="zh-CN" altLang="en-US" sz="1600"/>
                        <a:t>、获取到小程序ID，给到研发，用于打包</a:t>
                      </a:r>
                      <a:endParaRPr lang="zh-CN" altLang="en-US" sz="1600"/>
                    </a:p>
                  </a:txBody>
                  <a:tcPr/>
                </a:tc>
                <a:tc>
                  <a:txBody>
                    <a:bodyPr/>
                    <a:p>
                      <a:pPr>
                        <a:buNone/>
                      </a:pPr>
                      <a:endParaRPr lang="zh-CN" altLang="en-US" sz="1600"/>
                    </a:p>
                  </a:txBody>
                  <a:tcPr/>
                </a:tc>
              </a:tr>
              <a:tr h="381000">
                <a:tc>
                  <a:txBody>
                    <a:bodyPr/>
                    <a:p>
                      <a:pPr algn="ctr">
                        <a:buNone/>
                      </a:pPr>
                      <a:r>
                        <a:rPr lang="en-US" altLang="zh-CN" sz="1600"/>
                        <a:t>2</a:t>
                      </a:r>
                      <a:endParaRPr lang="en-US" altLang="zh-CN" sz="1600"/>
                    </a:p>
                  </a:txBody>
                  <a:tcPr/>
                </a:tc>
                <a:tc>
                  <a:txBody>
                    <a:bodyPr/>
                    <a:p>
                      <a:pPr>
                        <a:buNone/>
                      </a:pPr>
                      <a:r>
                        <a:rPr lang="zh-CN" altLang="en-US" sz="1600"/>
                        <a:t>私有化部署所需资源</a:t>
                      </a:r>
                      <a:endParaRPr lang="zh-CN" altLang="en-US" sz="1600"/>
                    </a:p>
                  </a:txBody>
                  <a:tcPr/>
                </a:tc>
                <a:tc>
                  <a:txBody>
                    <a:bodyPr/>
                    <a:p>
                      <a:pPr>
                        <a:buNone/>
                      </a:pPr>
                      <a:r>
                        <a:rPr lang="zh-CN" altLang="en-US" sz="1600"/>
                        <a:t>1、数据库服务器</a:t>
                      </a:r>
                      <a:endParaRPr lang="zh-CN" altLang="en-US" sz="1600"/>
                    </a:p>
                    <a:p>
                      <a:pPr>
                        <a:buNone/>
                      </a:pPr>
                      <a:r>
                        <a:rPr lang="zh-CN" altLang="en-US" sz="1600"/>
                        <a:t>2、web 服务器2台</a:t>
                      </a:r>
                      <a:endParaRPr lang="zh-CN" altLang="en-US" sz="1600"/>
                    </a:p>
                    <a:p>
                      <a:pPr>
                        <a:buNone/>
                      </a:pPr>
                      <a:r>
                        <a:rPr lang="zh-CN" altLang="en-US" sz="1600"/>
                        <a:t>3、负载均衡</a:t>
                      </a:r>
                      <a:endParaRPr lang="zh-CN" altLang="en-US" sz="1600"/>
                    </a:p>
                    <a:p>
                      <a:pPr>
                        <a:buNone/>
                      </a:pPr>
                      <a:r>
                        <a:rPr lang="zh-CN" altLang="en-US" sz="1600"/>
                        <a:t>4、Redis 服务</a:t>
                      </a:r>
                      <a:endParaRPr lang="zh-CN" altLang="en-US" sz="1600"/>
                    </a:p>
                    <a:p>
                      <a:pPr>
                        <a:buNone/>
                      </a:pPr>
                      <a:r>
                        <a:rPr lang="zh-CN" altLang="en-US" sz="1600"/>
                        <a:t>5、OSS 服务</a:t>
                      </a:r>
                      <a:endParaRPr lang="zh-CN" altLang="en-US" sz="1600"/>
                    </a:p>
                    <a:p>
                      <a:pPr>
                        <a:buNone/>
                      </a:pPr>
                      <a:r>
                        <a:rPr lang="zh-CN" altLang="en-US" sz="1600"/>
                        <a:t>6、短信服务</a:t>
                      </a:r>
                      <a:endParaRPr lang="zh-CN" altLang="en-US" sz="1600"/>
                    </a:p>
                    <a:p>
                      <a:pPr>
                        <a:buNone/>
                      </a:pPr>
                      <a:r>
                        <a:rPr lang="zh-CN" altLang="en-US" sz="1600"/>
                        <a:t>7、域名配置</a:t>
                      </a:r>
                      <a:endParaRPr lang="zh-CN" altLang="en-US" sz="1600"/>
                    </a:p>
                  </a:txBody>
                  <a:tcPr/>
                </a:tc>
                <a:tc>
                  <a:txBody>
                    <a:bodyPr/>
                    <a:p>
                      <a:pPr>
                        <a:buNone/>
                      </a:pPr>
                      <a:r>
                        <a:rPr lang="en-US" altLang="zh-CN" sz="1600"/>
                        <a:t>1</a:t>
                      </a:r>
                      <a:r>
                        <a:rPr lang="zh-CN" altLang="en-US" sz="1600"/>
                        <a:t>、数据库服务16核128G 内存，200G系统盘</a:t>
                      </a:r>
                      <a:r>
                        <a:rPr lang="en-US" altLang="zh-CN" sz="1600"/>
                        <a:t> </a:t>
                      </a:r>
                      <a:endParaRPr lang="zh-CN" altLang="en-US" sz="1600"/>
                    </a:p>
                    <a:p>
                      <a:pPr>
                        <a:buNone/>
                      </a:pPr>
                      <a:r>
                        <a:rPr lang="en-US" altLang="zh-CN" sz="1600"/>
                        <a:t>2</a:t>
                      </a:r>
                      <a:r>
                        <a:rPr lang="zh-CN" altLang="en-US" sz="1600"/>
                        <a:t>、web 服务器 16核64G ，200G系统盘</a:t>
                      </a:r>
                      <a:endParaRPr lang="zh-CN" altLang="en-US" sz="1600"/>
                    </a:p>
                    <a:p>
                      <a:pPr>
                        <a:buNone/>
                      </a:pPr>
                      <a:r>
                        <a:rPr lang="en-US" altLang="zh-CN" sz="1600"/>
                        <a:t>3</a:t>
                      </a:r>
                      <a:r>
                        <a:rPr lang="zh-CN" altLang="en-US" sz="1600"/>
                        <a:t>、redis 5.0以上</a:t>
                      </a:r>
                      <a:endParaRPr lang="zh-CN" altLang="en-US" sz="1600"/>
                    </a:p>
                    <a:p>
                      <a:pPr>
                        <a:buNone/>
                      </a:pPr>
                      <a:endParaRPr lang="zh-CN" altLang="en-US" sz="1600"/>
                    </a:p>
                  </a:txBody>
                  <a:tcPr/>
                </a:tc>
              </a:tr>
              <a:tr h="381000">
                <a:tc>
                  <a:txBody>
                    <a:bodyPr/>
                    <a:p>
                      <a:pPr algn="ctr">
                        <a:buNone/>
                      </a:pPr>
                      <a:r>
                        <a:rPr lang="en-US" altLang="zh-CN" sz="1600"/>
                        <a:t>3</a:t>
                      </a:r>
                      <a:endParaRPr lang="en-US" altLang="zh-CN" sz="1600"/>
                    </a:p>
                  </a:txBody>
                  <a:tcPr/>
                </a:tc>
                <a:tc>
                  <a:txBody>
                    <a:bodyPr/>
                    <a:p>
                      <a:pPr>
                        <a:buNone/>
                      </a:pPr>
                      <a:r>
                        <a:rPr lang="zh-CN" altLang="en-US" sz="1600"/>
                        <a:t>非雪季系统部署所需资源</a:t>
                      </a:r>
                      <a:endParaRPr lang="zh-CN" altLang="en-US" sz="1600"/>
                    </a:p>
                  </a:txBody>
                  <a:tcPr/>
                </a:tc>
                <a:tc>
                  <a:txBody>
                    <a:bodyPr/>
                    <a:p>
                      <a:pPr>
                        <a:buNone/>
                      </a:pPr>
                      <a:r>
                        <a:rPr lang="en-US" altLang="zh-CN" sz="1600"/>
                        <a:t>1</a:t>
                      </a:r>
                      <a:r>
                        <a:rPr lang="zh-CN" altLang="en-US" sz="1600"/>
                        <a:t>、数据库服务器</a:t>
                      </a:r>
                      <a:r>
                        <a:rPr lang="en-US" altLang="zh-CN" sz="1600"/>
                        <a:t>1</a:t>
                      </a:r>
                      <a:r>
                        <a:rPr lang="zh-CN" altLang="en-US" sz="1600"/>
                        <a:t>台（RDS MySQL版 4核16G）</a:t>
                      </a:r>
                      <a:endParaRPr lang="zh-CN" altLang="en-US" sz="1600"/>
                    </a:p>
                    <a:p>
                      <a:pPr>
                        <a:buNone/>
                      </a:pPr>
                      <a:r>
                        <a:rPr lang="en-US" altLang="zh-CN" sz="1600"/>
                        <a:t>2</a:t>
                      </a:r>
                      <a:r>
                        <a:rPr lang="zh-CN" altLang="en-US" sz="1600"/>
                        <a:t>、应用服务器</a:t>
                      </a:r>
                      <a:r>
                        <a:rPr lang="en-US" altLang="zh-CN" sz="1600"/>
                        <a:t>2</a:t>
                      </a:r>
                      <a:r>
                        <a:rPr lang="zh-CN" altLang="en-US" sz="1600"/>
                        <a:t>台（ECS 2核8G）</a:t>
                      </a:r>
                      <a:endParaRPr lang="zh-CN" altLang="en-US" sz="1600"/>
                    </a:p>
                    <a:p>
                      <a:pPr>
                        <a:buNone/>
                      </a:pPr>
                      <a:r>
                        <a:rPr lang="en-US" altLang="zh-CN" sz="1600"/>
                        <a:t>3</a:t>
                      </a:r>
                      <a:r>
                        <a:rPr lang="zh-CN" altLang="en-US" sz="1600"/>
                        <a:t>、Redis服务器</a:t>
                      </a:r>
                      <a:r>
                        <a:rPr lang="en-US" altLang="zh-CN" sz="1600"/>
                        <a:t>1</a:t>
                      </a:r>
                      <a:r>
                        <a:rPr lang="zh-CN" altLang="en-US" sz="1600"/>
                        <a:t>台（Redis企业版）</a:t>
                      </a:r>
                      <a:endParaRPr lang="zh-CN" altLang="en-US" sz="1600"/>
                    </a:p>
                    <a:p>
                      <a:pPr>
                        <a:buNone/>
                      </a:pPr>
                      <a:r>
                        <a:rPr lang="en-US" altLang="zh-CN" sz="1600"/>
                        <a:t>4</a:t>
                      </a:r>
                      <a:r>
                        <a:rPr lang="zh-CN" altLang="en-US" sz="1600"/>
                        <a:t>、OSS服务</a:t>
                      </a:r>
                      <a:endParaRPr lang="zh-CN" altLang="en-US" sz="1600"/>
                    </a:p>
                    <a:p>
                      <a:pPr>
                        <a:buNone/>
                      </a:pPr>
                      <a:r>
                        <a:rPr lang="en-US" altLang="zh-CN" sz="1600"/>
                        <a:t>5</a:t>
                      </a:r>
                      <a:r>
                        <a:rPr lang="zh-CN" altLang="en-US" sz="1600"/>
                        <a:t>、域名配置</a:t>
                      </a:r>
                      <a:endParaRPr lang="zh-CN" altLang="en-US" sz="1600"/>
                    </a:p>
                  </a:txBody>
                  <a:tcPr/>
                </a:tc>
                <a:tc>
                  <a:txBody>
                    <a:bodyPr/>
                    <a:p>
                      <a:pPr>
                        <a:buNone/>
                      </a:pPr>
                      <a:endParaRPr lang="en-US" altLang="zh-CN" sz="1600"/>
                    </a:p>
                    <a:p>
                      <a:pPr>
                        <a:buNone/>
                      </a:pPr>
                      <a:endParaRPr lang="en-US" altLang="zh-CN" sz="1600"/>
                    </a:p>
                  </a:txBody>
                  <a:tcPr/>
                </a:tc>
              </a:tr>
              <a:tr h="381000">
                <a:tc>
                  <a:txBody>
                    <a:bodyPr/>
                    <a:p>
                      <a:pPr algn="ctr">
                        <a:buNone/>
                      </a:pPr>
                      <a:r>
                        <a:rPr lang="en-US" altLang="zh-CN" sz="1600"/>
                        <a:t>4</a:t>
                      </a:r>
                      <a:endParaRPr lang="en-US" altLang="zh-CN" sz="1600"/>
                    </a:p>
                  </a:txBody>
                  <a:tcPr/>
                </a:tc>
                <a:tc>
                  <a:txBody>
                    <a:bodyPr/>
                    <a:p>
                      <a:pPr>
                        <a:buNone/>
                      </a:pPr>
                      <a:r>
                        <a:rPr lang="zh-CN" altLang="en-US" sz="1600"/>
                        <a:t>C端小程序界面风格</a:t>
                      </a:r>
                      <a:endParaRPr lang="zh-CN" altLang="en-US" sz="1600"/>
                    </a:p>
                  </a:txBody>
                  <a:tcPr/>
                </a:tc>
                <a:tc>
                  <a:txBody>
                    <a:bodyPr/>
                    <a:p>
                      <a:pPr>
                        <a:buNone/>
                      </a:pPr>
                      <a:r>
                        <a:rPr lang="zh-CN" altLang="en-US" sz="1600"/>
                        <a:t>对小程序界面风格样式有什么具体要求？</a:t>
                      </a:r>
                      <a:endParaRPr lang="zh-CN" altLang="en-US" sz="1600"/>
                    </a:p>
                    <a:p>
                      <a:pPr>
                        <a:buNone/>
                      </a:pPr>
                      <a:r>
                        <a:rPr lang="zh-CN" altLang="en-US" sz="1600"/>
                        <a:t>提供logo图片</a:t>
                      </a:r>
                      <a:endParaRPr lang="zh-CN" altLang="en-US" sz="1600"/>
                    </a:p>
                  </a:txBody>
                  <a:tcPr/>
                </a:tc>
                <a:tc>
                  <a:txBody>
                    <a:bodyPr/>
                    <a:p>
                      <a:pPr>
                        <a:buNone/>
                      </a:pPr>
                      <a:endParaRPr lang="zh-CN" altLang="en-US" sz="1600"/>
                    </a:p>
                  </a:txBody>
                  <a:tcPr/>
                </a:tc>
              </a:tr>
            </a:tbl>
          </a:graphicData>
        </a:graphic>
      </p:graphicFrame>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11274552" cy="640080"/>
          </a:xfrm>
          <a:prstGeom prst="rect">
            <a:avLst/>
          </a:prstGeom>
          <a:noFill/>
        </p:spPr>
        <p:txBody>
          <a:bodyPr wrap="none">
            <a:spAutoFit/>
          </a:bodyPr>
          <a:lstStyle/>
          <a:p>
            <a:pPr>
              <a:defRPr sz="3200" b="1">
                <a:solidFill>
                  <a:srgbClr val="0046A0"/>
                </a:solidFill>
                <a:latin typeface="WenQuanYi Zen Hei"/>
              </a:defRPr>
            </a:pPr>
            <a:r>
              <a:rPr>
                <a:latin typeface="WenQuanYi Zen Hei"/>
              </a:rPr>
              <a:t>二、业务流程</a:t>
            </a:r>
          </a:p>
        </p:txBody>
      </p:sp>
      <p:sp>
        <p:nvSpPr>
          <p:cNvPr id="3" name="TextBox 2"/>
          <p:cNvSpPr txBox="1"/>
          <p:nvPr/>
        </p:nvSpPr>
        <p:spPr>
          <a:xfrm>
            <a:off x="457200" y="1097280"/>
            <a:ext cx="11274552" cy="5303520"/>
          </a:xfrm>
          <a:prstGeom prst="rect">
            <a:avLst/>
          </a:prstGeom>
          <a:noFill/>
        </p:spPr>
        <p:txBody>
          <a:bodyPr wrap="square">
            <a:spAutoFit/>
          </a:bodyPr>
          <a:lstStyle/>
          <a:p>
            <a:pPr>
              <a:spcAft>
                <a:spcPts val="300"/>
              </a:spcAft>
              <a:defRPr sz="1600" b="1">
                <a:solidFill>
                  <a:srgbClr val="0046A0"/>
                </a:solidFill>
                <a:latin typeface="WenQuanYi Zen Hei"/>
              </a:defRPr>
            </a:pPr>
            <a:r>
              <a:rPr>
                <a:latin typeface="WenQuanYi Zen Hei"/>
              </a:rPr>
              <a:t>核心业务流程</a:t>
            </a:r>
          </a:p>
          <a:p>
            <a:pPr>
              <a:spcAft>
                <a:spcPts val="300"/>
              </a:spcAft>
              <a:defRPr sz="1400">
                <a:latin typeface="WenQuanYi Zen Hei"/>
              </a:defRPr>
            </a:pPr>
          </a:p>
          <a:p>
            <a:pPr>
              <a:spcAft>
                <a:spcPts val="300"/>
              </a:spcAft>
              <a:defRPr sz="1600" b="1">
                <a:solidFill>
                  <a:srgbClr val="0046A0"/>
                </a:solidFill>
                <a:latin typeface="WenQuanYi Zen Hei"/>
              </a:defRPr>
            </a:pPr>
            <a:r>
              <a:rPr>
                <a:latin typeface="WenQuanYi Zen Hei"/>
              </a:rPr>
              <a:t>1. 需求收集与分析</a:t>
            </a:r>
          </a:p>
          <a:p>
            <a:pPr lvl="1">
              <a:spcAft>
                <a:spcPts val="300"/>
              </a:spcAft>
              <a:defRPr sz="1300">
                <a:latin typeface="WenQuanYi Zen Hei"/>
              </a:defRPr>
            </a:pPr>
            <a:r>
              <a:rPr>
                <a:latin typeface="WenQuanYi Zen Hei"/>
              </a:rPr>
              <a:t>   • 用户需求调研</a:t>
            </a:r>
          </a:p>
          <a:p>
            <a:pPr lvl="1">
              <a:spcAft>
                <a:spcPts val="300"/>
              </a:spcAft>
              <a:defRPr sz="1300">
                <a:latin typeface="WenQuanYi Zen Hei"/>
              </a:defRPr>
            </a:pPr>
            <a:r>
              <a:rPr>
                <a:latin typeface="WenQuanYi Zen Hei"/>
              </a:rPr>
              <a:t>   • 业务流程梳理</a:t>
            </a:r>
          </a:p>
          <a:p>
            <a:pPr lvl="1">
              <a:spcAft>
                <a:spcPts val="300"/>
              </a:spcAft>
              <a:defRPr sz="1300">
                <a:latin typeface="WenQuanYi Zen Hei"/>
              </a:defRPr>
            </a:pPr>
            <a:r>
              <a:rPr>
                <a:latin typeface="WenQuanYi Zen Hei"/>
              </a:rPr>
              <a:t>   • 需求文档编写</a:t>
            </a:r>
          </a:p>
          <a:p>
            <a:pPr lvl="1">
              <a:spcAft>
                <a:spcPts val="300"/>
              </a:spcAft>
              <a:defRPr sz="1300">
                <a:latin typeface="WenQuanYi Zen Hei"/>
              </a:defRPr>
            </a:pPr>
            <a:r>
              <a:rPr>
                <a:latin typeface="WenQuanYi Zen Hei"/>
              </a:rPr>
              <a:t>   • 需求评审与确认</a:t>
            </a:r>
          </a:p>
          <a:p>
            <a:pPr>
              <a:spcAft>
                <a:spcPts val="300"/>
              </a:spcAft>
              <a:defRPr sz="1400">
                <a:latin typeface="WenQuanYi Zen Hei"/>
              </a:defRPr>
            </a:pPr>
          </a:p>
          <a:p>
            <a:pPr>
              <a:spcAft>
                <a:spcPts val="300"/>
              </a:spcAft>
              <a:defRPr sz="1600" b="1">
                <a:solidFill>
                  <a:srgbClr val="0046A0"/>
                </a:solidFill>
                <a:latin typeface="WenQuanYi Zen Hei"/>
              </a:defRPr>
            </a:pPr>
            <a:r>
              <a:rPr>
                <a:latin typeface="WenQuanYi Zen Hei"/>
              </a:rPr>
              <a:t>2. 系统设计</a:t>
            </a:r>
          </a:p>
          <a:p>
            <a:pPr lvl="1">
              <a:spcAft>
                <a:spcPts val="300"/>
              </a:spcAft>
              <a:defRPr sz="1300">
                <a:latin typeface="WenQuanYi Zen Hei"/>
              </a:defRPr>
            </a:pPr>
            <a:r>
              <a:rPr>
                <a:latin typeface="WenQuanYi Zen Hei"/>
              </a:rPr>
              <a:t>   • 总体架构设计</a:t>
            </a:r>
          </a:p>
          <a:p>
            <a:pPr lvl="1">
              <a:spcAft>
                <a:spcPts val="300"/>
              </a:spcAft>
              <a:defRPr sz="1300">
                <a:latin typeface="WenQuanYi Zen Hei"/>
              </a:defRPr>
            </a:pPr>
            <a:r>
              <a:rPr>
                <a:latin typeface="WenQuanYi Zen Hei"/>
              </a:rPr>
              <a:t>   • 数据库详细设计</a:t>
            </a:r>
          </a:p>
          <a:p>
            <a:pPr lvl="1">
              <a:spcAft>
                <a:spcPts val="300"/>
              </a:spcAft>
              <a:defRPr sz="1300">
                <a:latin typeface="WenQuanYi Zen Hei"/>
              </a:defRPr>
            </a:pPr>
            <a:r>
              <a:rPr>
                <a:latin typeface="WenQuanYi Zen Hei"/>
              </a:rPr>
              <a:t>   • 接口设计与规范</a:t>
            </a:r>
          </a:p>
          <a:p>
            <a:pPr lvl="1">
              <a:spcAft>
                <a:spcPts val="300"/>
              </a:spcAft>
              <a:defRPr sz="1300">
                <a:latin typeface="WenQuanYi Zen Hei"/>
              </a:defRPr>
            </a:pPr>
            <a:r>
              <a:rPr>
                <a:latin typeface="WenQuanYi Zen Hei"/>
              </a:rPr>
              <a:t>   • 安全机制设计</a:t>
            </a:r>
          </a:p>
          <a:p>
            <a:pPr>
              <a:spcAft>
                <a:spcPts val="300"/>
              </a:spcAft>
              <a:defRPr sz="1400">
                <a:latin typeface="WenQuanYi Zen Hei"/>
              </a:defRPr>
            </a:pPr>
          </a:p>
          <a:p>
            <a:pPr>
              <a:spcAft>
                <a:spcPts val="300"/>
              </a:spcAft>
              <a:defRPr sz="1600" b="1">
                <a:solidFill>
                  <a:srgbClr val="0046A0"/>
                </a:solidFill>
                <a:latin typeface="WenQuanYi Zen Hei"/>
              </a:defRPr>
            </a:pPr>
            <a:r>
              <a:rPr>
                <a:latin typeface="WenQuanYi Zen Hei"/>
              </a:rPr>
              <a:t>3. 开发实现</a:t>
            </a:r>
          </a:p>
          <a:p>
            <a:pPr lvl="1">
              <a:spcAft>
                <a:spcPts val="300"/>
              </a:spcAft>
              <a:defRPr sz="1300">
                <a:latin typeface="WenQuanYi Zen Hei"/>
              </a:defRPr>
            </a:pPr>
            <a:r>
              <a:rPr>
                <a:latin typeface="WenQuanYi Zen Hei"/>
              </a:rPr>
              <a:t>   • 模块化开发</a:t>
            </a:r>
          </a:p>
          <a:p>
            <a:pPr lvl="1">
              <a:spcAft>
                <a:spcPts val="300"/>
              </a:spcAft>
              <a:defRPr sz="1300">
                <a:latin typeface="WenQuanYi Zen Hei"/>
              </a:defRPr>
            </a:pPr>
            <a:r>
              <a:rPr>
                <a:latin typeface="WenQuanYi Zen Hei"/>
              </a:rPr>
              <a:t>   • 代码审查</a:t>
            </a:r>
          </a:p>
          <a:p>
            <a:pPr lvl="1">
              <a:spcAft>
                <a:spcPts val="300"/>
              </a:spcAft>
              <a:defRPr sz="1300">
                <a:latin typeface="WenQuanYi Zen Hei"/>
              </a:defRPr>
            </a:pPr>
            <a:r>
              <a:rPr>
                <a:latin typeface="WenQuanYi Zen Hei"/>
              </a:rPr>
              <a:t>   • 单元测试</a:t>
            </a:r>
          </a:p>
          <a:p>
            <a:pPr lvl="1">
              <a:spcAft>
                <a:spcPts val="300"/>
              </a:spcAft>
              <a:defRPr sz="1300">
                <a:latin typeface="WenQuanYi Zen Hei"/>
              </a:defRPr>
            </a:pPr>
            <a:r>
              <a:rPr>
                <a:latin typeface="WenQuanYi Zen Hei"/>
              </a:rPr>
              <a:t>   • 集成测试</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11274552" cy="640080"/>
          </a:xfrm>
          <a:prstGeom prst="rect">
            <a:avLst/>
          </a:prstGeom>
          <a:noFill/>
        </p:spPr>
        <p:txBody>
          <a:bodyPr wrap="none">
            <a:spAutoFit/>
          </a:bodyPr>
          <a:lstStyle/>
          <a:p>
            <a:pPr>
              <a:defRPr sz="3200" b="1">
                <a:solidFill>
                  <a:srgbClr val="0046A0"/>
                </a:solidFill>
                <a:latin typeface="WenQuanYi Zen Hei"/>
              </a:defRPr>
            </a:pPr>
            <a:r>
              <a:rPr>
                <a:latin typeface="WenQuanYi Zen Hei"/>
              </a:rPr>
              <a:t>二、业务流程</a:t>
            </a:r>
          </a:p>
        </p:txBody>
      </p:sp>
      <p:sp>
        <p:nvSpPr>
          <p:cNvPr id="3" name="TextBox 2"/>
          <p:cNvSpPr txBox="1"/>
          <p:nvPr/>
        </p:nvSpPr>
        <p:spPr>
          <a:xfrm>
            <a:off x="457200" y="1097280"/>
            <a:ext cx="11274552" cy="5303520"/>
          </a:xfrm>
          <a:prstGeom prst="rect">
            <a:avLst/>
          </a:prstGeom>
          <a:noFill/>
        </p:spPr>
        <p:txBody>
          <a:bodyPr wrap="square">
            <a:spAutoFit/>
          </a:bodyPr>
          <a:lstStyle/>
          <a:p>
            <a:pPr>
              <a:spcAft>
                <a:spcPts val="300"/>
              </a:spcAft>
              <a:defRPr sz="1600" b="1">
                <a:solidFill>
                  <a:srgbClr val="0046A0"/>
                </a:solidFill>
                <a:latin typeface="WenQuanYi Zen Hei"/>
              </a:defRPr>
            </a:pPr>
            <a:r>
              <a:rPr>
                <a:latin typeface="WenQuanYi Zen Hei"/>
              </a:rPr>
              <a:t>核心业务流程</a:t>
            </a:r>
          </a:p>
          <a:p>
            <a:pPr>
              <a:spcAft>
                <a:spcPts val="300"/>
              </a:spcAft>
              <a:defRPr sz="1400">
                <a:latin typeface="WenQuanYi Zen Hei"/>
              </a:defRPr>
            </a:pPr>
          </a:p>
          <a:p>
            <a:pPr>
              <a:spcAft>
                <a:spcPts val="300"/>
              </a:spcAft>
              <a:defRPr sz="1600" b="1">
                <a:solidFill>
                  <a:srgbClr val="0046A0"/>
                </a:solidFill>
                <a:latin typeface="WenQuanYi Zen Hei"/>
              </a:defRPr>
            </a:pPr>
            <a:r>
              <a:rPr>
                <a:latin typeface="WenQuanYi Zen Hei"/>
              </a:rPr>
              <a:t>1. 需求收集与分析</a:t>
            </a:r>
          </a:p>
          <a:p>
            <a:pPr lvl="1">
              <a:spcAft>
                <a:spcPts val="300"/>
              </a:spcAft>
              <a:defRPr sz="1300">
                <a:latin typeface="WenQuanYi Zen Hei"/>
              </a:defRPr>
            </a:pPr>
            <a:r>
              <a:rPr>
                <a:latin typeface="WenQuanYi Zen Hei"/>
              </a:rPr>
              <a:t>   • 用户需求调研</a:t>
            </a:r>
          </a:p>
          <a:p>
            <a:pPr lvl="1">
              <a:spcAft>
                <a:spcPts val="300"/>
              </a:spcAft>
              <a:defRPr sz="1300">
                <a:latin typeface="WenQuanYi Zen Hei"/>
              </a:defRPr>
            </a:pPr>
            <a:r>
              <a:rPr>
                <a:latin typeface="WenQuanYi Zen Hei"/>
              </a:rPr>
              <a:t>   • 业务流程梳理</a:t>
            </a:r>
          </a:p>
          <a:p>
            <a:pPr lvl="1">
              <a:spcAft>
                <a:spcPts val="300"/>
              </a:spcAft>
              <a:defRPr sz="1300">
                <a:latin typeface="WenQuanYi Zen Hei"/>
              </a:defRPr>
            </a:pPr>
            <a:r>
              <a:rPr>
                <a:latin typeface="WenQuanYi Zen Hei"/>
              </a:rPr>
              <a:t>   • 需求文档编写</a:t>
            </a:r>
          </a:p>
          <a:p>
            <a:pPr lvl="1">
              <a:spcAft>
                <a:spcPts val="300"/>
              </a:spcAft>
              <a:defRPr sz="1300">
                <a:latin typeface="WenQuanYi Zen Hei"/>
              </a:defRPr>
            </a:pPr>
            <a:r>
              <a:rPr>
                <a:latin typeface="WenQuanYi Zen Hei"/>
              </a:rPr>
              <a:t>   • 需求评审与确认</a:t>
            </a:r>
          </a:p>
          <a:p>
            <a:pPr>
              <a:spcAft>
                <a:spcPts val="300"/>
              </a:spcAft>
              <a:defRPr sz="1400">
                <a:latin typeface="WenQuanYi Zen Hei"/>
              </a:defRPr>
            </a:pPr>
          </a:p>
          <a:p>
            <a:pPr>
              <a:spcAft>
                <a:spcPts val="300"/>
              </a:spcAft>
              <a:defRPr sz="1600" b="1">
                <a:solidFill>
                  <a:srgbClr val="0046A0"/>
                </a:solidFill>
                <a:latin typeface="WenQuanYi Zen Hei"/>
              </a:defRPr>
            </a:pPr>
            <a:r>
              <a:rPr>
                <a:latin typeface="WenQuanYi Zen Hei"/>
              </a:rPr>
              <a:t>2. 系统设计</a:t>
            </a:r>
          </a:p>
          <a:p>
            <a:pPr lvl="1">
              <a:spcAft>
                <a:spcPts val="300"/>
              </a:spcAft>
              <a:defRPr sz="1300">
                <a:latin typeface="WenQuanYi Zen Hei"/>
              </a:defRPr>
            </a:pPr>
            <a:r>
              <a:rPr>
                <a:latin typeface="WenQuanYi Zen Hei"/>
              </a:rPr>
              <a:t>   • 总体架构设计</a:t>
            </a:r>
          </a:p>
          <a:p>
            <a:pPr lvl="1">
              <a:spcAft>
                <a:spcPts val="300"/>
              </a:spcAft>
              <a:defRPr sz="1300">
                <a:latin typeface="WenQuanYi Zen Hei"/>
              </a:defRPr>
            </a:pPr>
            <a:r>
              <a:rPr>
                <a:latin typeface="WenQuanYi Zen Hei"/>
              </a:rPr>
              <a:t>   • 数据库详细设计</a:t>
            </a:r>
          </a:p>
          <a:p>
            <a:pPr lvl="1">
              <a:spcAft>
                <a:spcPts val="300"/>
              </a:spcAft>
              <a:defRPr sz="1300">
                <a:latin typeface="WenQuanYi Zen Hei"/>
              </a:defRPr>
            </a:pPr>
            <a:r>
              <a:rPr>
                <a:latin typeface="WenQuanYi Zen Hei"/>
              </a:rPr>
              <a:t>   • 接口设计与规范</a:t>
            </a:r>
          </a:p>
          <a:p>
            <a:pPr lvl="1">
              <a:spcAft>
                <a:spcPts val="300"/>
              </a:spcAft>
              <a:defRPr sz="1300">
                <a:latin typeface="WenQuanYi Zen Hei"/>
              </a:defRPr>
            </a:pPr>
            <a:r>
              <a:rPr>
                <a:latin typeface="WenQuanYi Zen Hei"/>
              </a:rPr>
              <a:t>   • 安全机制设计</a:t>
            </a:r>
          </a:p>
          <a:p>
            <a:pPr>
              <a:spcAft>
                <a:spcPts val="300"/>
              </a:spcAft>
              <a:defRPr sz="1400">
                <a:latin typeface="WenQuanYi Zen Hei"/>
              </a:defRPr>
            </a:pPr>
          </a:p>
          <a:p>
            <a:pPr>
              <a:spcAft>
                <a:spcPts val="300"/>
              </a:spcAft>
              <a:defRPr sz="1600" b="1">
                <a:solidFill>
                  <a:srgbClr val="0046A0"/>
                </a:solidFill>
                <a:latin typeface="WenQuanYi Zen Hei"/>
              </a:defRPr>
            </a:pPr>
            <a:r>
              <a:rPr>
                <a:latin typeface="WenQuanYi Zen Hei"/>
              </a:rPr>
              <a:t>3. 开发实现</a:t>
            </a:r>
          </a:p>
          <a:p>
            <a:pPr lvl="1">
              <a:spcAft>
                <a:spcPts val="300"/>
              </a:spcAft>
              <a:defRPr sz="1300">
                <a:latin typeface="WenQuanYi Zen Hei"/>
              </a:defRPr>
            </a:pPr>
            <a:r>
              <a:rPr>
                <a:latin typeface="WenQuanYi Zen Hei"/>
              </a:rPr>
              <a:t>   • 模块化开发</a:t>
            </a:r>
          </a:p>
          <a:p>
            <a:pPr lvl="1">
              <a:spcAft>
                <a:spcPts val="300"/>
              </a:spcAft>
              <a:defRPr sz="1300">
                <a:latin typeface="WenQuanYi Zen Hei"/>
              </a:defRPr>
            </a:pPr>
            <a:r>
              <a:rPr>
                <a:latin typeface="WenQuanYi Zen Hei"/>
              </a:rPr>
              <a:t>   • 代码审查</a:t>
            </a:r>
          </a:p>
          <a:p>
            <a:pPr lvl="1">
              <a:spcAft>
                <a:spcPts val="300"/>
              </a:spcAft>
              <a:defRPr sz="1300">
                <a:latin typeface="WenQuanYi Zen Hei"/>
              </a:defRPr>
            </a:pPr>
            <a:r>
              <a:rPr>
                <a:latin typeface="WenQuanYi Zen Hei"/>
              </a:rPr>
              <a:t>   • 单元测试</a:t>
            </a:r>
          </a:p>
          <a:p>
            <a:pPr lvl="1">
              <a:spcAft>
                <a:spcPts val="300"/>
              </a:spcAft>
              <a:defRPr sz="1300">
                <a:latin typeface="WenQuanYi Zen Hei"/>
              </a:defRPr>
            </a:pPr>
            <a:r>
              <a:rPr>
                <a:latin typeface="WenQuanYi Zen Hei"/>
              </a:rPr>
              <a:t>   • 集成测试</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userDrawn="1"/>
        </p:nvSpPr>
        <p:spPr>
          <a:xfrm>
            <a:off x="645795" y="1040765"/>
            <a:ext cx="6221095" cy="1198880"/>
          </a:xfrm>
          <a:prstGeom prst="rect">
            <a:avLst/>
          </a:prstGeom>
          <a:noFill/>
        </p:spPr>
        <p:txBody>
          <a:bodyPr wrap="none" rtlCol="0">
            <a:spAutoFit/>
          </a:bodyPr>
          <a:lstStyle/>
          <a:p>
            <a:r>
              <a:rPr lang="en-US" altLang="zh-CN" sz="7200" b="1">
                <a:solidFill>
                  <a:schemeClr val="bg1"/>
                </a:solidFill>
                <a:latin typeface="+mj-ea"/>
                <a:ea typeface="+mj-ea"/>
              </a:rPr>
              <a:t>THANK YOU!</a:t>
            </a:r>
            <a:endParaRPr lang="en-US" altLang="zh-CN" sz="7200" b="1">
              <a:solidFill>
                <a:schemeClr val="bg1"/>
              </a:solidFill>
              <a:latin typeface="+mj-ea"/>
              <a:ea typeface="+mj-ea"/>
            </a:endParaRPr>
          </a:p>
        </p:txBody>
      </p:sp>
    </p:spTree>
    <p:custDataLst>
      <p:tags r:id="rId1"/>
    </p:custDataLst>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11274552" cy="640080"/>
          </a:xfrm>
          <a:prstGeom prst="rect">
            <a:avLst/>
          </a:prstGeom>
          <a:noFill/>
        </p:spPr>
        <p:txBody>
          <a:bodyPr wrap="none">
            <a:spAutoFit/>
          </a:bodyPr>
          <a:lstStyle/>
          <a:p>
            <a:pPr>
              <a:defRPr sz="3200" b="1">
                <a:solidFill>
                  <a:srgbClr val="0046A0"/>
                </a:solidFill>
                <a:latin typeface="WenQuanYi Zen Hei"/>
              </a:defRPr>
            </a:pPr>
            <a:r>
              <a:rPr>
                <a:latin typeface="WenQuanYi Zen Hei"/>
              </a:rPr>
              <a:t>二、业务流程（续）</a:t>
            </a:r>
          </a:p>
        </p:txBody>
      </p:sp>
      <p:sp>
        <p:nvSpPr>
          <p:cNvPr id="3" name="TextBox 2"/>
          <p:cNvSpPr txBox="1"/>
          <p:nvPr/>
        </p:nvSpPr>
        <p:spPr>
          <a:xfrm>
            <a:off x="457200" y="1097280"/>
            <a:ext cx="11274552" cy="5303520"/>
          </a:xfrm>
          <a:prstGeom prst="rect">
            <a:avLst/>
          </a:prstGeom>
          <a:noFill/>
        </p:spPr>
        <p:txBody>
          <a:bodyPr wrap="square">
            <a:spAutoFit/>
          </a:bodyPr>
          <a:lstStyle/>
          <a:p>
            <a:pPr>
              <a:spcAft>
                <a:spcPts val="300"/>
              </a:spcAft>
              <a:defRPr sz="1600" b="1">
                <a:solidFill>
                  <a:srgbClr val="0046A0"/>
                </a:solidFill>
                <a:latin typeface="WenQuanYi Zen Hei"/>
              </a:defRPr>
            </a:pPr>
            <a:r>
              <a:rPr>
                <a:latin typeface="WenQuanYi Zen Hei"/>
              </a:rPr>
              <a:t>4. 系统测试</a:t>
            </a:r>
          </a:p>
          <a:p>
            <a:pPr lvl="1">
              <a:spcAft>
                <a:spcPts val="300"/>
              </a:spcAft>
              <a:defRPr sz="1300">
                <a:latin typeface="WenQuanYi Zen Hei"/>
              </a:defRPr>
            </a:pPr>
            <a:r>
              <a:rPr>
                <a:latin typeface="WenQuanYi Zen Hei"/>
              </a:rPr>
              <a:t>   • 功能测试</a:t>
            </a:r>
          </a:p>
          <a:p>
            <a:pPr lvl="1">
              <a:spcAft>
                <a:spcPts val="300"/>
              </a:spcAft>
              <a:defRPr sz="1300">
                <a:latin typeface="WenQuanYi Zen Hei"/>
              </a:defRPr>
            </a:pPr>
            <a:r>
              <a:rPr>
                <a:latin typeface="WenQuanYi Zen Hei"/>
              </a:rPr>
              <a:t>   • 性能测试</a:t>
            </a:r>
          </a:p>
          <a:p>
            <a:pPr lvl="1">
              <a:spcAft>
                <a:spcPts val="300"/>
              </a:spcAft>
              <a:defRPr sz="1300">
                <a:latin typeface="WenQuanYi Zen Hei"/>
              </a:defRPr>
            </a:pPr>
            <a:r>
              <a:rPr>
                <a:latin typeface="WenQuanYi Zen Hei"/>
              </a:rPr>
              <a:t>   • 安全测试</a:t>
            </a:r>
          </a:p>
          <a:p>
            <a:pPr lvl="1">
              <a:spcAft>
                <a:spcPts val="300"/>
              </a:spcAft>
              <a:defRPr sz="1300">
                <a:latin typeface="WenQuanYi Zen Hei"/>
              </a:defRPr>
            </a:pPr>
            <a:r>
              <a:rPr>
                <a:latin typeface="WenQuanYi Zen Hei"/>
              </a:rPr>
              <a:t>   • 用户验收测试（UAT）</a:t>
            </a:r>
          </a:p>
          <a:p>
            <a:pPr>
              <a:spcAft>
                <a:spcPts val="300"/>
              </a:spcAft>
              <a:defRPr sz="1400">
                <a:latin typeface="WenQuanYi Zen Hei"/>
              </a:defRPr>
            </a:pPr>
          </a:p>
          <a:p>
            <a:pPr>
              <a:spcAft>
                <a:spcPts val="300"/>
              </a:spcAft>
              <a:defRPr sz="1600" b="1">
                <a:solidFill>
                  <a:srgbClr val="0046A0"/>
                </a:solidFill>
                <a:latin typeface="WenQuanYi Zen Hei"/>
              </a:defRPr>
            </a:pPr>
            <a:r>
              <a:rPr>
                <a:latin typeface="WenQuanYi Zen Hei"/>
              </a:rPr>
              <a:t>5. 部署上线</a:t>
            </a:r>
          </a:p>
          <a:p>
            <a:pPr lvl="1">
              <a:spcAft>
                <a:spcPts val="300"/>
              </a:spcAft>
              <a:defRPr sz="1300">
                <a:latin typeface="WenQuanYi Zen Hei"/>
              </a:defRPr>
            </a:pPr>
            <a:r>
              <a:rPr>
                <a:latin typeface="WenQuanYi Zen Hei"/>
              </a:rPr>
              <a:t>   • 生产环境准备</a:t>
            </a:r>
          </a:p>
          <a:p>
            <a:pPr lvl="1">
              <a:spcAft>
                <a:spcPts val="300"/>
              </a:spcAft>
              <a:defRPr sz="1300">
                <a:latin typeface="WenQuanYi Zen Hei"/>
              </a:defRPr>
            </a:pPr>
            <a:r>
              <a:rPr>
                <a:latin typeface="WenQuanYi Zen Hei"/>
              </a:rPr>
              <a:t>   • 系统部署实施</a:t>
            </a:r>
          </a:p>
          <a:p>
            <a:pPr lvl="1">
              <a:spcAft>
                <a:spcPts val="300"/>
              </a:spcAft>
              <a:defRPr sz="1300">
                <a:latin typeface="WenQuanYi Zen Hei"/>
              </a:defRPr>
            </a:pPr>
            <a:r>
              <a:rPr>
                <a:latin typeface="WenQuanYi Zen Hei"/>
              </a:rPr>
              <a:t>   • 数据迁移与验证</a:t>
            </a:r>
          </a:p>
          <a:p>
            <a:pPr lvl="1">
              <a:spcAft>
                <a:spcPts val="300"/>
              </a:spcAft>
              <a:defRPr sz="1300">
                <a:latin typeface="WenQuanYi Zen Hei"/>
              </a:defRPr>
            </a:pPr>
            <a:r>
              <a:rPr>
                <a:latin typeface="WenQuanYi Zen Hei"/>
              </a:rPr>
              <a:t>   • 切换方案执行</a:t>
            </a:r>
          </a:p>
          <a:p>
            <a:pPr>
              <a:spcAft>
                <a:spcPts val="300"/>
              </a:spcAft>
              <a:defRPr sz="1400">
                <a:latin typeface="WenQuanYi Zen Hei"/>
              </a:defRPr>
            </a:pPr>
          </a:p>
          <a:p>
            <a:pPr>
              <a:spcAft>
                <a:spcPts val="300"/>
              </a:spcAft>
              <a:defRPr sz="1600" b="1">
                <a:solidFill>
                  <a:srgbClr val="0046A0"/>
                </a:solidFill>
                <a:latin typeface="WenQuanYi Zen Hei"/>
              </a:defRPr>
            </a:pPr>
            <a:r>
              <a:rPr>
                <a:latin typeface="WenQuanYi Zen Hei"/>
              </a:rPr>
              <a:t>6. 运维支持</a:t>
            </a:r>
          </a:p>
          <a:p>
            <a:pPr lvl="1">
              <a:spcAft>
                <a:spcPts val="300"/>
              </a:spcAft>
              <a:defRPr sz="1300">
                <a:latin typeface="WenQuanYi Zen Hei"/>
              </a:defRPr>
            </a:pPr>
            <a:r>
              <a:rPr>
                <a:latin typeface="WenQuanYi Zen Hei"/>
              </a:rPr>
              <a:t>   • 7×24小时系统监控</a:t>
            </a:r>
          </a:p>
          <a:p>
            <a:pPr lvl="1">
              <a:spcAft>
                <a:spcPts val="300"/>
              </a:spcAft>
              <a:defRPr sz="1300">
                <a:latin typeface="WenQuanYi Zen Hei"/>
              </a:defRPr>
            </a:pPr>
            <a:r>
              <a:rPr>
                <a:latin typeface="WenQuanYi Zen Hei"/>
              </a:rPr>
              <a:t>   • 快速问题响应机制</a:t>
            </a:r>
          </a:p>
          <a:p>
            <a:pPr lvl="1">
              <a:spcAft>
                <a:spcPts val="300"/>
              </a:spcAft>
              <a:defRPr sz="1300">
                <a:latin typeface="WenQuanYi Zen Hei"/>
              </a:defRPr>
            </a:pPr>
            <a:r>
              <a:rPr>
                <a:latin typeface="WenQuanYi Zen Hei"/>
              </a:rPr>
              <a:t>   • 持续优化与改进</a:t>
            </a:r>
          </a:p>
          <a:p>
            <a:pPr lvl="1">
              <a:spcAft>
                <a:spcPts val="300"/>
              </a:spcAft>
              <a:defRPr sz="1300">
                <a:latin typeface="WenQuanYi Zen Hei"/>
              </a:defRPr>
            </a:pPr>
            <a:r>
              <a:rPr>
                <a:latin typeface="WenQuanYi Zen Hei"/>
              </a:rPr>
              <a:t>   • 定期巡检与维护</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11274552" cy="640080"/>
          </a:xfrm>
          <a:prstGeom prst="rect">
            <a:avLst/>
          </a:prstGeom>
          <a:noFill/>
        </p:spPr>
        <p:txBody>
          <a:bodyPr wrap="none">
            <a:spAutoFit/>
          </a:bodyPr>
          <a:lstStyle/>
          <a:p>
            <a:pPr>
              <a:defRPr sz="3200" b="1">
                <a:solidFill>
                  <a:srgbClr val="0046A0"/>
                </a:solidFill>
                <a:latin typeface="WenQuanYi Zen Hei"/>
              </a:defRPr>
            </a:pPr>
            <a:r>
              <a:rPr>
                <a:latin typeface="WenQuanYi Zen Hei"/>
              </a:rPr>
              <a:t>二、业务流程（续）</a:t>
            </a:r>
          </a:p>
        </p:txBody>
      </p:sp>
      <p:sp>
        <p:nvSpPr>
          <p:cNvPr id="3" name="TextBox 2"/>
          <p:cNvSpPr txBox="1"/>
          <p:nvPr/>
        </p:nvSpPr>
        <p:spPr>
          <a:xfrm>
            <a:off x="457200" y="1097280"/>
            <a:ext cx="11274552" cy="5303520"/>
          </a:xfrm>
          <a:prstGeom prst="rect">
            <a:avLst/>
          </a:prstGeom>
          <a:noFill/>
        </p:spPr>
        <p:txBody>
          <a:bodyPr wrap="square">
            <a:spAutoFit/>
          </a:bodyPr>
          <a:lstStyle/>
          <a:p>
            <a:pPr>
              <a:spcAft>
                <a:spcPts val="300"/>
              </a:spcAft>
              <a:defRPr sz="1600" b="1">
                <a:solidFill>
                  <a:srgbClr val="0046A0"/>
                </a:solidFill>
                <a:latin typeface="WenQuanYi Zen Hei"/>
              </a:defRPr>
            </a:pPr>
            <a:r>
              <a:rPr>
                <a:latin typeface="WenQuanYi Zen Hei"/>
              </a:rPr>
              <a:t>4. 系统测试</a:t>
            </a:r>
          </a:p>
          <a:p>
            <a:pPr lvl="1">
              <a:spcAft>
                <a:spcPts val="300"/>
              </a:spcAft>
              <a:defRPr sz="1300">
                <a:latin typeface="WenQuanYi Zen Hei"/>
              </a:defRPr>
            </a:pPr>
            <a:r>
              <a:rPr>
                <a:latin typeface="WenQuanYi Zen Hei"/>
              </a:rPr>
              <a:t>   • 功能测试</a:t>
            </a:r>
          </a:p>
          <a:p>
            <a:pPr lvl="1">
              <a:spcAft>
                <a:spcPts val="300"/>
              </a:spcAft>
              <a:defRPr sz="1300">
                <a:latin typeface="WenQuanYi Zen Hei"/>
              </a:defRPr>
            </a:pPr>
            <a:r>
              <a:rPr>
                <a:latin typeface="WenQuanYi Zen Hei"/>
              </a:rPr>
              <a:t>   • 性能测试</a:t>
            </a:r>
          </a:p>
          <a:p>
            <a:pPr lvl="1">
              <a:spcAft>
                <a:spcPts val="300"/>
              </a:spcAft>
              <a:defRPr sz="1300">
                <a:latin typeface="WenQuanYi Zen Hei"/>
              </a:defRPr>
            </a:pPr>
            <a:r>
              <a:rPr>
                <a:latin typeface="WenQuanYi Zen Hei"/>
              </a:rPr>
              <a:t>   • 安全测试</a:t>
            </a:r>
          </a:p>
          <a:p>
            <a:pPr lvl="1">
              <a:spcAft>
                <a:spcPts val="300"/>
              </a:spcAft>
              <a:defRPr sz="1300">
                <a:latin typeface="WenQuanYi Zen Hei"/>
              </a:defRPr>
            </a:pPr>
            <a:r>
              <a:rPr>
                <a:latin typeface="WenQuanYi Zen Hei"/>
              </a:rPr>
              <a:t>   • 用户验收测试（UAT）</a:t>
            </a:r>
          </a:p>
          <a:p>
            <a:pPr>
              <a:spcAft>
                <a:spcPts val="300"/>
              </a:spcAft>
              <a:defRPr sz="1400">
                <a:latin typeface="WenQuanYi Zen Hei"/>
              </a:defRPr>
            </a:pPr>
          </a:p>
          <a:p>
            <a:pPr>
              <a:spcAft>
                <a:spcPts val="300"/>
              </a:spcAft>
              <a:defRPr sz="1600" b="1">
                <a:solidFill>
                  <a:srgbClr val="0046A0"/>
                </a:solidFill>
                <a:latin typeface="WenQuanYi Zen Hei"/>
              </a:defRPr>
            </a:pPr>
            <a:r>
              <a:rPr>
                <a:latin typeface="WenQuanYi Zen Hei"/>
              </a:rPr>
              <a:t>5. 部署上线</a:t>
            </a:r>
          </a:p>
          <a:p>
            <a:pPr lvl="1">
              <a:spcAft>
                <a:spcPts val="300"/>
              </a:spcAft>
              <a:defRPr sz="1300">
                <a:latin typeface="WenQuanYi Zen Hei"/>
              </a:defRPr>
            </a:pPr>
            <a:r>
              <a:rPr>
                <a:latin typeface="WenQuanYi Zen Hei"/>
              </a:rPr>
              <a:t>   • 生产环境准备</a:t>
            </a:r>
          </a:p>
          <a:p>
            <a:pPr lvl="1">
              <a:spcAft>
                <a:spcPts val="300"/>
              </a:spcAft>
              <a:defRPr sz="1300">
                <a:latin typeface="WenQuanYi Zen Hei"/>
              </a:defRPr>
            </a:pPr>
            <a:r>
              <a:rPr>
                <a:latin typeface="WenQuanYi Zen Hei"/>
              </a:rPr>
              <a:t>   • 系统部署实施</a:t>
            </a:r>
          </a:p>
          <a:p>
            <a:pPr lvl="1">
              <a:spcAft>
                <a:spcPts val="300"/>
              </a:spcAft>
              <a:defRPr sz="1300">
                <a:latin typeface="WenQuanYi Zen Hei"/>
              </a:defRPr>
            </a:pPr>
            <a:r>
              <a:rPr>
                <a:latin typeface="WenQuanYi Zen Hei"/>
              </a:rPr>
              <a:t>   • 数据迁移与验证</a:t>
            </a:r>
          </a:p>
          <a:p>
            <a:pPr lvl="1">
              <a:spcAft>
                <a:spcPts val="300"/>
              </a:spcAft>
              <a:defRPr sz="1300">
                <a:latin typeface="WenQuanYi Zen Hei"/>
              </a:defRPr>
            </a:pPr>
            <a:r>
              <a:rPr>
                <a:latin typeface="WenQuanYi Zen Hei"/>
              </a:rPr>
              <a:t>   • 切换方案执行</a:t>
            </a:r>
          </a:p>
          <a:p>
            <a:pPr>
              <a:spcAft>
                <a:spcPts val="300"/>
              </a:spcAft>
              <a:defRPr sz="1400">
                <a:latin typeface="WenQuanYi Zen Hei"/>
              </a:defRPr>
            </a:pPr>
          </a:p>
          <a:p>
            <a:pPr>
              <a:spcAft>
                <a:spcPts val="300"/>
              </a:spcAft>
              <a:defRPr sz="1600" b="1">
                <a:solidFill>
                  <a:srgbClr val="0046A0"/>
                </a:solidFill>
                <a:latin typeface="WenQuanYi Zen Hei"/>
              </a:defRPr>
            </a:pPr>
            <a:r>
              <a:rPr>
                <a:latin typeface="WenQuanYi Zen Hei"/>
              </a:rPr>
              <a:t>6. 运维支持</a:t>
            </a:r>
          </a:p>
          <a:p>
            <a:pPr lvl="1">
              <a:spcAft>
                <a:spcPts val="300"/>
              </a:spcAft>
              <a:defRPr sz="1300">
                <a:latin typeface="WenQuanYi Zen Hei"/>
              </a:defRPr>
            </a:pPr>
            <a:r>
              <a:rPr>
                <a:latin typeface="WenQuanYi Zen Hei"/>
              </a:rPr>
              <a:t>   • 7×24小时系统监控</a:t>
            </a:r>
          </a:p>
          <a:p>
            <a:pPr lvl="1">
              <a:spcAft>
                <a:spcPts val="300"/>
              </a:spcAft>
              <a:defRPr sz="1300">
                <a:latin typeface="WenQuanYi Zen Hei"/>
              </a:defRPr>
            </a:pPr>
            <a:r>
              <a:rPr>
                <a:latin typeface="WenQuanYi Zen Hei"/>
              </a:rPr>
              <a:t>   • 快速问题响应机制</a:t>
            </a:r>
          </a:p>
          <a:p>
            <a:pPr lvl="1">
              <a:spcAft>
                <a:spcPts val="300"/>
              </a:spcAft>
              <a:defRPr sz="1300">
                <a:latin typeface="WenQuanYi Zen Hei"/>
              </a:defRPr>
            </a:pPr>
            <a:r>
              <a:rPr>
                <a:latin typeface="WenQuanYi Zen Hei"/>
              </a:rPr>
              <a:t>   • 持续优化与改进</a:t>
            </a:r>
          </a:p>
          <a:p>
            <a:pPr lvl="1">
              <a:spcAft>
                <a:spcPts val="300"/>
              </a:spcAft>
              <a:defRPr sz="1300">
                <a:latin typeface="WenQuanYi Zen Hei"/>
              </a:defRPr>
            </a:pPr>
            <a:r>
              <a:rPr>
                <a:latin typeface="WenQuanYi Zen Hei"/>
              </a:rPr>
              <a:t>   • 定期巡检与维护</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11274552" cy="640080"/>
          </a:xfrm>
          <a:prstGeom prst="rect">
            <a:avLst/>
          </a:prstGeom>
          <a:noFill/>
        </p:spPr>
        <p:txBody>
          <a:bodyPr wrap="none">
            <a:spAutoFit/>
          </a:bodyPr>
          <a:lstStyle/>
          <a:p>
            <a:pPr>
              <a:defRPr sz="3200" b="1">
                <a:solidFill>
                  <a:srgbClr val="0046A0"/>
                </a:solidFill>
                <a:latin typeface="WenQuanYi Zen Hei"/>
              </a:defRPr>
            </a:pPr>
            <a:r>
              <a:rPr>
                <a:latin typeface="WenQuanYi Zen Hei"/>
              </a:rPr>
              <a:t>三、系统演示</a:t>
            </a:r>
          </a:p>
        </p:txBody>
      </p:sp>
      <p:sp>
        <p:nvSpPr>
          <p:cNvPr id="3" name="TextBox 2"/>
          <p:cNvSpPr txBox="1"/>
          <p:nvPr/>
        </p:nvSpPr>
        <p:spPr>
          <a:xfrm>
            <a:off x="457200" y="1097280"/>
            <a:ext cx="11274552" cy="5303520"/>
          </a:xfrm>
          <a:prstGeom prst="rect">
            <a:avLst/>
          </a:prstGeom>
          <a:noFill/>
        </p:spPr>
        <p:txBody>
          <a:bodyPr wrap="square">
            <a:spAutoFit/>
          </a:bodyPr>
          <a:lstStyle/>
          <a:p>
            <a:pPr>
              <a:spcAft>
                <a:spcPts val="300"/>
              </a:spcAft>
              <a:defRPr sz="1600" b="1">
                <a:solidFill>
                  <a:srgbClr val="0046A0"/>
                </a:solidFill>
                <a:latin typeface="WenQuanYi Zen Hei"/>
              </a:defRPr>
            </a:pPr>
            <a:r>
              <a:rPr>
                <a:latin typeface="WenQuanYi Zen Hei"/>
              </a:rPr>
              <a:t>系统架构</a:t>
            </a:r>
          </a:p>
          <a:p>
            <a:pPr>
              <a:spcAft>
                <a:spcPts val="300"/>
              </a:spcAft>
              <a:defRPr sz="1400">
                <a:latin typeface="WenQuanYi Zen Hei"/>
              </a:defRPr>
            </a:pPr>
            <a:r>
              <a:rPr>
                <a:latin typeface="WenQuanYi Zen Hei"/>
              </a:rPr>
              <a:t>• 前端展示层：响应式Web界面</a:t>
            </a:r>
          </a:p>
          <a:p>
            <a:pPr>
              <a:spcAft>
                <a:spcPts val="300"/>
              </a:spcAft>
              <a:defRPr sz="1400">
                <a:latin typeface="WenQuanYi Zen Hei"/>
              </a:defRPr>
            </a:pPr>
            <a:r>
              <a:rPr>
                <a:latin typeface="WenQuanYi Zen Hei"/>
              </a:rPr>
              <a:t>• 业务逻辑层：RESTful API服务</a:t>
            </a:r>
          </a:p>
          <a:p>
            <a:pPr>
              <a:spcAft>
                <a:spcPts val="300"/>
              </a:spcAft>
              <a:defRPr sz="1400">
                <a:latin typeface="WenQuanYi Zen Hei"/>
              </a:defRPr>
            </a:pPr>
            <a:r>
              <a:rPr>
                <a:latin typeface="WenQuanYi Zen Hei"/>
              </a:rPr>
              <a:t>• 数据访问层：ORM框架封装</a:t>
            </a:r>
          </a:p>
          <a:p>
            <a:pPr>
              <a:spcAft>
                <a:spcPts val="300"/>
              </a:spcAft>
              <a:defRPr sz="1400">
                <a:latin typeface="WenQuanYi Zen Hei"/>
              </a:defRPr>
            </a:pPr>
            <a:r>
              <a:rPr>
                <a:latin typeface="WenQuanYi Zen Hei"/>
              </a:rPr>
              <a:t>• 数据存储层：关系型数据库 + 缓存</a:t>
            </a:r>
          </a:p>
          <a:p>
            <a:pPr>
              <a:spcAft>
                <a:spcPts val="300"/>
              </a:spcAft>
              <a:defRPr sz="1400">
                <a:latin typeface="WenQuanYi Zen Hei"/>
              </a:defRPr>
            </a:pPr>
            <a:r>
              <a:rPr>
                <a:latin typeface="WenQuanYi Zen Hei"/>
              </a:rPr>
              <a:t>• 基础设施层：云服务支持</a:t>
            </a:r>
          </a:p>
          <a:p>
            <a:pPr>
              <a:spcAft>
                <a:spcPts val="300"/>
              </a:spcAft>
              <a:defRPr sz="1400">
                <a:latin typeface="WenQuanYi Zen Hei"/>
              </a:defRPr>
            </a:pPr>
          </a:p>
          <a:p>
            <a:pPr>
              <a:spcAft>
                <a:spcPts val="300"/>
              </a:spcAft>
              <a:defRPr sz="1600" b="1">
                <a:solidFill>
                  <a:srgbClr val="0046A0"/>
                </a:solidFill>
                <a:latin typeface="WenQuanYi Zen Hei"/>
              </a:defRPr>
            </a:pPr>
            <a:r>
              <a:rPr>
                <a:latin typeface="WenQuanYi Zen Hei"/>
              </a:rPr>
              <a:t>核心功能模块</a:t>
            </a:r>
          </a:p>
          <a:p>
            <a:pPr>
              <a:spcAft>
                <a:spcPts val="300"/>
              </a:spcAft>
              <a:defRPr sz="1400">
                <a:latin typeface="WenQuanYi Zen Hei"/>
              </a:defRPr>
            </a:pPr>
            <a:r>
              <a:rPr>
                <a:latin typeface="WenQuanYi Zen Hei"/>
              </a:rPr>
              <a:t>• 用户管理模块：权限控制、角色管理</a:t>
            </a:r>
          </a:p>
          <a:p>
            <a:pPr>
              <a:spcAft>
                <a:spcPts val="300"/>
              </a:spcAft>
              <a:defRPr sz="1400">
                <a:latin typeface="WenQuanYi Zen Hei"/>
              </a:defRPr>
            </a:pPr>
            <a:r>
              <a:rPr>
                <a:latin typeface="WenQuanYi Zen Hei"/>
              </a:rPr>
              <a:t>• 业务处理模块：核心业务流程</a:t>
            </a:r>
          </a:p>
          <a:p>
            <a:pPr>
              <a:spcAft>
                <a:spcPts val="300"/>
              </a:spcAft>
              <a:defRPr sz="1400">
                <a:latin typeface="WenQuanYi Zen Hei"/>
              </a:defRPr>
            </a:pPr>
            <a:r>
              <a:rPr>
                <a:latin typeface="WenQuanYi Zen Hei"/>
              </a:rPr>
              <a:t>• 数据分析模块：报表统计、趋势分析</a:t>
            </a:r>
          </a:p>
          <a:p>
            <a:pPr>
              <a:spcAft>
                <a:spcPts val="300"/>
              </a:spcAft>
              <a:defRPr sz="1400">
                <a:latin typeface="WenQuanYi Zen Hei"/>
              </a:defRPr>
            </a:pPr>
            <a:r>
              <a:rPr>
                <a:latin typeface="WenQuanYi Zen Hei"/>
              </a:rPr>
              <a:t>• 报表生成模块：多格式导出</a:t>
            </a:r>
          </a:p>
          <a:p>
            <a:pPr>
              <a:spcAft>
                <a:spcPts val="300"/>
              </a:spcAft>
              <a:defRPr sz="1400">
                <a:latin typeface="WenQuanYi Zen Hei"/>
              </a:defRPr>
            </a:pPr>
            <a:r>
              <a:rPr>
                <a:latin typeface="WenQuanYi Zen Hei"/>
              </a:rPr>
              <a:t>• 系统管理模块：配置管理、日志审计</a:t>
            </a:r>
          </a:p>
          <a:p>
            <a:pPr>
              <a:spcAft>
                <a:spcPts val="300"/>
              </a:spcAft>
              <a:defRPr sz="1400">
                <a:latin typeface="WenQuanYi Zen Hei"/>
              </a:defRPr>
            </a:pPr>
          </a:p>
          <a:p>
            <a:pPr>
              <a:spcAft>
                <a:spcPts val="300"/>
              </a:spcAft>
              <a:defRPr sz="1600" b="1">
                <a:solidFill>
                  <a:srgbClr val="0046A0"/>
                </a:solidFill>
                <a:latin typeface="WenQuanYi Zen Hei"/>
              </a:defRPr>
            </a:pPr>
            <a:r>
              <a:rPr>
                <a:latin typeface="WenQuanYi Zen Hei"/>
              </a:rPr>
              <a:t>技术特点</a:t>
            </a:r>
          </a:p>
          <a:p>
            <a:pPr>
              <a:spcAft>
                <a:spcPts val="300"/>
              </a:spcAft>
              <a:defRPr sz="1400">
                <a:latin typeface="WenQuanYi Zen Hei"/>
              </a:defRPr>
            </a:pPr>
            <a:r>
              <a:rPr>
                <a:latin typeface="WenQuanYi Zen Hei"/>
              </a:rPr>
              <a:t>• 高可用性：集群部署、故障自动切换</a:t>
            </a:r>
          </a:p>
          <a:p>
            <a:pPr>
              <a:spcAft>
                <a:spcPts val="300"/>
              </a:spcAft>
              <a:defRPr sz="1400">
                <a:latin typeface="WenQuanYi Zen Hei"/>
              </a:defRPr>
            </a:pPr>
            <a:r>
              <a:rPr>
                <a:latin typeface="WenQuanYi Zen Hei"/>
              </a:rPr>
              <a:t>• 高性能：缓存优化、异步处理</a:t>
            </a:r>
          </a:p>
          <a:p>
            <a:pPr>
              <a:spcAft>
                <a:spcPts val="300"/>
              </a:spcAft>
              <a:defRPr sz="1400">
                <a:latin typeface="WenQuanYi Zen Hei"/>
              </a:defRPr>
            </a:pPr>
            <a:r>
              <a:rPr>
                <a:latin typeface="WenQuanYi Zen Hei"/>
              </a:rPr>
              <a:t>• 高安全性：数据加密、权限控制</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11274552" cy="640080"/>
          </a:xfrm>
          <a:prstGeom prst="rect">
            <a:avLst/>
          </a:prstGeom>
          <a:noFill/>
        </p:spPr>
        <p:txBody>
          <a:bodyPr wrap="none">
            <a:spAutoFit/>
          </a:bodyPr>
          <a:lstStyle/>
          <a:p>
            <a:pPr>
              <a:defRPr sz="3200" b="1">
                <a:solidFill>
                  <a:srgbClr val="0046A0"/>
                </a:solidFill>
                <a:latin typeface="WenQuanYi Zen Hei"/>
              </a:defRPr>
            </a:pPr>
            <a:r>
              <a:rPr>
                <a:latin typeface="WenQuanYi Zen Hei"/>
              </a:rPr>
              <a:t>三、系统演示</a:t>
            </a:r>
          </a:p>
        </p:txBody>
      </p:sp>
      <p:sp>
        <p:nvSpPr>
          <p:cNvPr id="3" name="TextBox 2"/>
          <p:cNvSpPr txBox="1"/>
          <p:nvPr/>
        </p:nvSpPr>
        <p:spPr>
          <a:xfrm>
            <a:off x="457200" y="1097280"/>
            <a:ext cx="11274552" cy="5303520"/>
          </a:xfrm>
          <a:prstGeom prst="rect">
            <a:avLst/>
          </a:prstGeom>
          <a:noFill/>
        </p:spPr>
        <p:txBody>
          <a:bodyPr wrap="square">
            <a:spAutoFit/>
          </a:bodyPr>
          <a:lstStyle/>
          <a:p>
            <a:pPr>
              <a:spcAft>
                <a:spcPts val="300"/>
              </a:spcAft>
              <a:defRPr sz="1600" b="1">
                <a:solidFill>
                  <a:srgbClr val="0046A0"/>
                </a:solidFill>
                <a:latin typeface="WenQuanYi Zen Hei"/>
              </a:defRPr>
            </a:pPr>
            <a:r>
              <a:rPr>
                <a:latin typeface="WenQuanYi Zen Hei"/>
              </a:rPr>
              <a:t>系统架构</a:t>
            </a:r>
          </a:p>
          <a:p>
            <a:pPr>
              <a:spcAft>
                <a:spcPts val="300"/>
              </a:spcAft>
              <a:defRPr sz="1400">
                <a:latin typeface="WenQuanYi Zen Hei"/>
              </a:defRPr>
            </a:pPr>
            <a:r>
              <a:rPr>
                <a:latin typeface="WenQuanYi Zen Hei"/>
              </a:rPr>
              <a:t>• 前端展示层：响应式Web界面</a:t>
            </a:r>
          </a:p>
          <a:p>
            <a:pPr>
              <a:spcAft>
                <a:spcPts val="300"/>
              </a:spcAft>
              <a:defRPr sz="1400">
                <a:latin typeface="WenQuanYi Zen Hei"/>
              </a:defRPr>
            </a:pPr>
            <a:r>
              <a:rPr>
                <a:latin typeface="WenQuanYi Zen Hei"/>
              </a:rPr>
              <a:t>• 业务逻辑层：RESTful API服务</a:t>
            </a:r>
          </a:p>
          <a:p>
            <a:pPr>
              <a:spcAft>
                <a:spcPts val="300"/>
              </a:spcAft>
              <a:defRPr sz="1400">
                <a:latin typeface="WenQuanYi Zen Hei"/>
              </a:defRPr>
            </a:pPr>
            <a:r>
              <a:rPr>
                <a:latin typeface="WenQuanYi Zen Hei"/>
              </a:rPr>
              <a:t>• 数据访问层：ORM框架封装</a:t>
            </a:r>
          </a:p>
          <a:p>
            <a:pPr>
              <a:spcAft>
                <a:spcPts val="300"/>
              </a:spcAft>
              <a:defRPr sz="1400">
                <a:latin typeface="WenQuanYi Zen Hei"/>
              </a:defRPr>
            </a:pPr>
            <a:r>
              <a:rPr>
                <a:latin typeface="WenQuanYi Zen Hei"/>
              </a:rPr>
              <a:t>• 数据存储层：关系型数据库 + 缓存</a:t>
            </a:r>
          </a:p>
          <a:p>
            <a:pPr>
              <a:spcAft>
                <a:spcPts val="300"/>
              </a:spcAft>
              <a:defRPr sz="1400">
                <a:latin typeface="WenQuanYi Zen Hei"/>
              </a:defRPr>
            </a:pPr>
            <a:r>
              <a:rPr>
                <a:latin typeface="WenQuanYi Zen Hei"/>
              </a:rPr>
              <a:t>• 基础设施层：云服务支持</a:t>
            </a:r>
          </a:p>
          <a:p>
            <a:pPr>
              <a:spcAft>
                <a:spcPts val="300"/>
              </a:spcAft>
              <a:defRPr sz="1400">
                <a:latin typeface="WenQuanYi Zen Hei"/>
              </a:defRPr>
            </a:pPr>
          </a:p>
          <a:p>
            <a:pPr>
              <a:spcAft>
                <a:spcPts val="300"/>
              </a:spcAft>
              <a:defRPr sz="1600" b="1">
                <a:solidFill>
                  <a:srgbClr val="0046A0"/>
                </a:solidFill>
                <a:latin typeface="WenQuanYi Zen Hei"/>
              </a:defRPr>
            </a:pPr>
            <a:r>
              <a:rPr>
                <a:latin typeface="WenQuanYi Zen Hei"/>
              </a:rPr>
              <a:t>核心功能模块</a:t>
            </a:r>
          </a:p>
          <a:p>
            <a:pPr>
              <a:spcAft>
                <a:spcPts val="300"/>
              </a:spcAft>
              <a:defRPr sz="1400">
                <a:latin typeface="WenQuanYi Zen Hei"/>
              </a:defRPr>
            </a:pPr>
            <a:r>
              <a:rPr>
                <a:latin typeface="WenQuanYi Zen Hei"/>
              </a:rPr>
              <a:t>• 用户管理模块：权限控制、角色管理</a:t>
            </a:r>
          </a:p>
          <a:p>
            <a:pPr>
              <a:spcAft>
                <a:spcPts val="300"/>
              </a:spcAft>
              <a:defRPr sz="1400">
                <a:latin typeface="WenQuanYi Zen Hei"/>
              </a:defRPr>
            </a:pPr>
            <a:r>
              <a:rPr>
                <a:latin typeface="WenQuanYi Zen Hei"/>
              </a:rPr>
              <a:t>• 业务处理模块：核心业务流程</a:t>
            </a:r>
          </a:p>
          <a:p>
            <a:pPr>
              <a:spcAft>
                <a:spcPts val="300"/>
              </a:spcAft>
              <a:defRPr sz="1400">
                <a:latin typeface="WenQuanYi Zen Hei"/>
              </a:defRPr>
            </a:pPr>
            <a:r>
              <a:rPr>
                <a:latin typeface="WenQuanYi Zen Hei"/>
              </a:rPr>
              <a:t>• 数据分析模块：报表统计、趋势分析</a:t>
            </a:r>
          </a:p>
          <a:p>
            <a:pPr>
              <a:spcAft>
                <a:spcPts val="300"/>
              </a:spcAft>
              <a:defRPr sz="1400">
                <a:latin typeface="WenQuanYi Zen Hei"/>
              </a:defRPr>
            </a:pPr>
            <a:r>
              <a:rPr>
                <a:latin typeface="WenQuanYi Zen Hei"/>
              </a:rPr>
              <a:t>• 报表生成模块：多格式导出</a:t>
            </a:r>
          </a:p>
          <a:p>
            <a:pPr>
              <a:spcAft>
                <a:spcPts val="300"/>
              </a:spcAft>
              <a:defRPr sz="1400">
                <a:latin typeface="WenQuanYi Zen Hei"/>
              </a:defRPr>
            </a:pPr>
            <a:r>
              <a:rPr>
                <a:latin typeface="WenQuanYi Zen Hei"/>
              </a:rPr>
              <a:t>• 系统管理模块：配置管理、日志审计</a:t>
            </a:r>
          </a:p>
          <a:p>
            <a:pPr>
              <a:spcAft>
                <a:spcPts val="300"/>
              </a:spcAft>
              <a:defRPr sz="1400">
                <a:latin typeface="WenQuanYi Zen Hei"/>
              </a:defRPr>
            </a:pPr>
          </a:p>
          <a:p>
            <a:pPr>
              <a:spcAft>
                <a:spcPts val="300"/>
              </a:spcAft>
              <a:defRPr sz="1600" b="1">
                <a:solidFill>
                  <a:srgbClr val="0046A0"/>
                </a:solidFill>
                <a:latin typeface="WenQuanYi Zen Hei"/>
              </a:defRPr>
            </a:pPr>
            <a:r>
              <a:rPr>
                <a:latin typeface="WenQuanYi Zen Hei"/>
              </a:rPr>
              <a:t>技术特点</a:t>
            </a:r>
          </a:p>
          <a:p>
            <a:pPr>
              <a:spcAft>
                <a:spcPts val="300"/>
              </a:spcAft>
              <a:defRPr sz="1400">
                <a:latin typeface="WenQuanYi Zen Hei"/>
              </a:defRPr>
            </a:pPr>
            <a:r>
              <a:rPr>
                <a:latin typeface="WenQuanYi Zen Hei"/>
              </a:rPr>
              <a:t>• 高可用性：集群部署、故障自动切换</a:t>
            </a:r>
          </a:p>
          <a:p>
            <a:pPr>
              <a:spcAft>
                <a:spcPts val="300"/>
              </a:spcAft>
              <a:defRPr sz="1400">
                <a:latin typeface="WenQuanYi Zen Hei"/>
              </a:defRPr>
            </a:pPr>
            <a:r>
              <a:rPr>
                <a:latin typeface="WenQuanYi Zen Hei"/>
              </a:rPr>
              <a:t>• 高性能：缓存优化、异步处理</a:t>
            </a:r>
          </a:p>
          <a:p>
            <a:pPr>
              <a:spcAft>
                <a:spcPts val="300"/>
              </a:spcAft>
              <a:defRPr sz="1400">
                <a:latin typeface="WenQuanYi Zen Hei"/>
              </a:defRPr>
            </a:pPr>
            <a:r>
              <a:rPr>
                <a:latin typeface="WenQuanYi Zen Hei"/>
              </a:rPr>
              <a:t>• 高安全性：数据加密、权限控制</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11274552" cy="640080"/>
          </a:xfrm>
          <a:prstGeom prst="rect">
            <a:avLst/>
          </a:prstGeom>
          <a:noFill/>
        </p:spPr>
        <p:txBody>
          <a:bodyPr wrap="none">
            <a:spAutoFit/>
          </a:bodyPr>
          <a:lstStyle/>
          <a:p>
            <a:pPr>
              <a:defRPr sz="3200" b="1">
                <a:solidFill>
                  <a:srgbClr val="0046A0"/>
                </a:solidFill>
                <a:latin typeface="WenQuanYi Zen Hei"/>
              </a:defRPr>
            </a:pPr>
            <a:r>
              <a:rPr>
                <a:latin typeface="WenQuanYi Zen Hei"/>
              </a:rPr>
              <a:t>四、项目管理过程介绍</a:t>
            </a:r>
          </a:p>
        </p:txBody>
      </p:sp>
      <p:sp>
        <p:nvSpPr>
          <p:cNvPr id="3" name="TextBox 2"/>
          <p:cNvSpPr txBox="1"/>
          <p:nvPr/>
        </p:nvSpPr>
        <p:spPr>
          <a:xfrm>
            <a:off x="457200" y="1097280"/>
            <a:ext cx="11274552" cy="5303520"/>
          </a:xfrm>
          <a:prstGeom prst="rect">
            <a:avLst/>
          </a:prstGeom>
          <a:noFill/>
        </p:spPr>
        <p:txBody>
          <a:bodyPr wrap="square">
            <a:spAutoFit/>
          </a:bodyPr>
          <a:lstStyle/>
          <a:p>
            <a:pPr>
              <a:spcAft>
                <a:spcPts val="300"/>
              </a:spcAft>
              <a:defRPr sz="1600" b="1">
                <a:solidFill>
                  <a:srgbClr val="0046A0"/>
                </a:solidFill>
                <a:latin typeface="WenQuanYi Zen Hei"/>
              </a:defRPr>
            </a:pPr>
            <a:r>
              <a:rPr>
                <a:latin typeface="WenQuanYi Zen Hei"/>
              </a:rPr>
              <a:t>1. 管理模式</a:t>
            </a:r>
          </a:p>
          <a:p>
            <a:pPr>
              <a:spcAft>
                <a:spcPts val="300"/>
              </a:spcAft>
              <a:defRPr sz="1400">
                <a:latin typeface="WenQuanYi Zen Hei"/>
              </a:defRPr>
            </a:pPr>
            <a:r>
              <a:rPr>
                <a:latin typeface="WenQuanYi Zen Hei"/>
              </a:rPr>
              <a:t>• 敏捷开发模式（Scrum）</a:t>
            </a:r>
          </a:p>
          <a:p>
            <a:pPr>
              <a:spcAft>
                <a:spcPts val="300"/>
              </a:spcAft>
              <a:defRPr sz="1400">
                <a:latin typeface="WenQuanYi Zen Hei"/>
              </a:defRPr>
            </a:pPr>
            <a:r>
              <a:rPr>
                <a:latin typeface="WenQuanYi Zen Hei"/>
              </a:rPr>
              <a:t>• 两周一个迭代周期</a:t>
            </a:r>
          </a:p>
          <a:p>
            <a:pPr>
              <a:spcAft>
                <a:spcPts val="300"/>
              </a:spcAft>
              <a:defRPr sz="1400">
                <a:latin typeface="WenQuanYi Zen Hei"/>
              </a:defRPr>
            </a:pPr>
            <a:r>
              <a:rPr>
                <a:latin typeface="WenQuanYi Zen Hei"/>
              </a:rPr>
              <a:t>• 持续集成与持续部署（CI/CD）</a:t>
            </a:r>
          </a:p>
          <a:p>
            <a:pPr>
              <a:spcAft>
                <a:spcPts val="300"/>
              </a:spcAft>
              <a:defRPr sz="1400">
                <a:latin typeface="WenQuanYi Zen Hei"/>
              </a:defRPr>
            </a:pPr>
            <a:r>
              <a:rPr>
                <a:latin typeface="WenQuanYi Zen Hei"/>
              </a:rPr>
              <a:t>• 每周三定期例会制度</a:t>
            </a:r>
          </a:p>
          <a:p>
            <a:pPr>
              <a:spcAft>
                <a:spcPts val="300"/>
              </a:spcAft>
              <a:defRPr sz="1400">
                <a:latin typeface="WenQuanYi Zen Hei"/>
              </a:defRPr>
            </a:pPr>
            <a:r>
              <a:rPr>
                <a:latin typeface="WenQuanYi Zen Hei"/>
              </a:rPr>
              <a:t>• 日常站会（Daily Standup）</a:t>
            </a:r>
          </a:p>
          <a:p>
            <a:pPr>
              <a:spcAft>
                <a:spcPts val="300"/>
              </a:spcAft>
              <a:defRPr sz="1400">
                <a:latin typeface="WenQuanYi Zen Hei"/>
              </a:defRPr>
            </a:pPr>
          </a:p>
          <a:p>
            <a:pPr>
              <a:spcAft>
                <a:spcPts val="300"/>
              </a:spcAft>
              <a:defRPr sz="1600" b="1">
                <a:solidFill>
                  <a:srgbClr val="0046A0"/>
                </a:solidFill>
                <a:latin typeface="WenQuanYi Zen Hei"/>
              </a:defRPr>
            </a:pPr>
            <a:r>
              <a:rPr>
                <a:latin typeface="WenQuanYi Zen Hei"/>
              </a:rPr>
              <a:t>2. 项目组成员</a:t>
            </a:r>
          </a:p>
          <a:p>
            <a:pPr>
              <a:spcAft>
                <a:spcPts val="300"/>
              </a:spcAft>
              <a:defRPr sz="1400">
                <a:latin typeface="WenQuanYi Zen Hei"/>
              </a:defRPr>
            </a:pPr>
            <a:r>
              <a:rPr>
                <a:latin typeface="WenQuanYi Zen Hei"/>
              </a:rPr>
              <a:t>• 项目经理：1人（整体协调）</a:t>
            </a:r>
          </a:p>
          <a:p>
            <a:pPr>
              <a:spcAft>
                <a:spcPts val="300"/>
              </a:spcAft>
              <a:defRPr sz="1400">
                <a:latin typeface="WenQuanYi Zen Hei"/>
              </a:defRPr>
            </a:pPr>
            <a:r>
              <a:rPr>
                <a:latin typeface="WenQuanYi Zen Hei"/>
              </a:rPr>
              <a:t>• 系统架构师：1人（技术方案）</a:t>
            </a:r>
          </a:p>
          <a:p>
            <a:pPr>
              <a:spcAft>
                <a:spcPts val="300"/>
              </a:spcAft>
              <a:defRPr sz="1400">
                <a:latin typeface="WenQuanYi Zen Hei"/>
              </a:defRPr>
            </a:pPr>
            <a:r>
              <a:rPr>
                <a:latin typeface="WenQuanYi Zen Hei"/>
              </a:rPr>
              <a:t>• 前端工程师：2-3人</a:t>
            </a:r>
          </a:p>
          <a:p>
            <a:pPr>
              <a:spcAft>
                <a:spcPts val="300"/>
              </a:spcAft>
              <a:defRPr sz="1400">
                <a:latin typeface="WenQuanYi Zen Hei"/>
              </a:defRPr>
            </a:pPr>
            <a:r>
              <a:rPr>
                <a:latin typeface="WenQuanYi Zen Hei"/>
              </a:rPr>
              <a:t>• 后端工程师：3-4人</a:t>
            </a:r>
          </a:p>
          <a:p>
            <a:pPr>
              <a:spcAft>
                <a:spcPts val="300"/>
              </a:spcAft>
              <a:defRPr sz="1400">
                <a:latin typeface="WenQuanYi Zen Hei"/>
              </a:defRPr>
            </a:pPr>
            <a:r>
              <a:rPr>
                <a:latin typeface="WenQuanYi Zen Hei"/>
              </a:rPr>
              <a:t>• 测试工程师：2人</a:t>
            </a:r>
          </a:p>
          <a:p>
            <a:pPr>
              <a:spcAft>
                <a:spcPts val="300"/>
              </a:spcAft>
              <a:defRPr sz="1400">
                <a:latin typeface="WenQuanYi Zen Hei"/>
              </a:defRPr>
            </a:pPr>
            <a:r>
              <a:rPr>
                <a:latin typeface="WenQuanYi Zen Hei"/>
              </a:rPr>
              <a:t>• UI/UX设计师：1-2人</a:t>
            </a:r>
          </a:p>
          <a:p>
            <a:pPr>
              <a:spcAft>
                <a:spcPts val="300"/>
              </a:spcAft>
              <a:defRPr sz="1400">
                <a:latin typeface="WenQuanYi Zen Hei"/>
              </a:defRPr>
            </a:pPr>
          </a:p>
          <a:p>
            <a:pPr>
              <a:spcAft>
                <a:spcPts val="300"/>
              </a:spcAft>
              <a:defRPr sz="1600" b="1">
                <a:solidFill>
                  <a:srgbClr val="0046A0"/>
                </a:solidFill>
                <a:latin typeface="WenQuanYi Zen Hei"/>
              </a:defRPr>
            </a:pPr>
            <a:r>
              <a:rPr>
                <a:latin typeface="WenQuanYi Zen Hei"/>
              </a:rPr>
              <a:t>3. 沟通机制</a:t>
            </a:r>
          </a:p>
          <a:p>
            <a:pPr>
              <a:spcAft>
                <a:spcPts val="300"/>
              </a:spcAft>
              <a:defRPr sz="1400">
                <a:latin typeface="WenQuanYi Zen Hei"/>
              </a:defRPr>
            </a:pPr>
            <a:r>
              <a:rPr>
                <a:latin typeface="WenQuanYi Zen Hei"/>
              </a:rPr>
              <a:t>• 周例会：每周三项目汇报</a:t>
            </a:r>
          </a:p>
          <a:p>
            <a:pPr>
              <a:spcAft>
                <a:spcPts val="300"/>
              </a:spcAft>
              <a:defRPr sz="1400">
                <a:latin typeface="WenQuanYi Zen Hei"/>
              </a:defRPr>
            </a:pPr>
            <a:r>
              <a:rPr>
                <a:latin typeface="WenQuanYi Zen Hei"/>
              </a:rPr>
              <a:t>• 日常沟通：企业微信/钉钉</a:t>
            </a:r>
          </a:p>
          <a:p>
            <a:pPr>
              <a:spcAft>
                <a:spcPts val="300"/>
              </a:spcAft>
              <a:defRPr sz="1400">
                <a:latin typeface="WenQuanYi Zen Hei"/>
              </a:defRPr>
            </a:pPr>
            <a:r>
              <a:rPr>
                <a:latin typeface="WenQuanYi Zen Hei"/>
              </a:rPr>
              <a:t>• 文档管理：Confluence协同平台</a:t>
            </a:r>
          </a:p>
          <a:p>
            <a:pPr>
              <a:spcAft>
                <a:spcPts val="300"/>
              </a:spcAft>
              <a:defRPr sz="1400">
                <a:latin typeface="WenQuanYi Zen Hei"/>
              </a:defRPr>
            </a:pPr>
            <a:r>
              <a:rPr>
                <a:latin typeface="WenQuanYi Zen Hei"/>
              </a:rPr>
              <a:t>• 代码管理：Git版本控制</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11274552" cy="640080"/>
          </a:xfrm>
          <a:prstGeom prst="rect">
            <a:avLst/>
          </a:prstGeom>
          <a:noFill/>
        </p:spPr>
        <p:txBody>
          <a:bodyPr wrap="none">
            <a:spAutoFit/>
          </a:bodyPr>
          <a:lstStyle/>
          <a:p>
            <a:pPr>
              <a:defRPr sz="3200" b="1">
                <a:solidFill>
                  <a:srgbClr val="0046A0"/>
                </a:solidFill>
                <a:latin typeface="WenQuanYi Zen Hei"/>
              </a:defRPr>
            </a:pPr>
            <a:r>
              <a:rPr>
                <a:latin typeface="WenQuanYi Zen Hei"/>
              </a:rPr>
              <a:t>四、项目管理过程介绍</a:t>
            </a:r>
          </a:p>
        </p:txBody>
      </p:sp>
      <p:sp>
        <p:nvSpPr>
          <p:cNvPr id="3" name="TextBox 2"/>
          <p:cNvSpPr txBox="1"/>
          <p:nvPr/>
        </p:nvSpPr>
        <p:spPr>
          <a:xfrm>
            <a:off x="457200" y="1097280"/>
            <a:ext cx="11274552" cy="5303520"/>
          </a:xfrm>
          <a:prstGeom prst="rect">
            <a:avLst/>
          </a:prstGeom>
          <a:noFill/>
        </p:spPr>
        <p:txBody>
          <a:bodyPr wrap="square">
            <a:spAutoFit/>
          </a:bodyPr>
          <a:lstStyle/>
          <a:p>
            <a:pPr>
              <a:spcAft>
                <a:spcPts val="300"/>
              </a:spcAft>
              <a:defRPr sz="1600" b="1">
                <a:solidFill>
                  <a:srgbClr val="0046A0"/>
                </a:solidFill>
                <a:latin typeface="WenQuanYi Zen Hei"/>
              </a:defRPr>
            </a:pPr>
            <a:r>
              <a:rPr>
                <a:latin typeface="WenQuanYi Zen Hei"/>
              </a:rPr>
              <a:t>1. 管理模式</a:t>
            </a:r>
          </a:p>
          <a:p>
            <a:pPr>
              <a:spcAft>
                <a:spcPts val="300"/>
              </a:spcAft>
              <a:defRPr sz="1400">
                <a:latin typeface="WenQuanYi Zen Hei"/>
              </a:defRPr>
            </a:pPr>
            <a:r>
              <a:rPr>
                <a:latin typeface="WenQuanYi Zen Hei"/>
              </a:rPr>
              <a:t>• 敏捷开发模式（Scrum）</a:t>
            </a:r>
          </a:p>
          <a:p>
            <a:pPr>
              <a:spcAft>
                <a:spcPts val="300"/>
              </a:spcAft>
              <a:defRPr sz="1400">
                <a:latin typeface="WenQuanYi Zen Hei"/>
              </a:defRPr>
            </a:pPr>
            <a:r>
              <a:rPr>
                <a:latin typeface="WenQuanYi Zen Hei"/>
              </a:rPr>
              <a:t>• 两周一个迭代周期</a:t>
            </a:r>
          </a:p>
          <a:p>
            <a:pPr>
              <a:spcAft>
                <a:spcPts val="300"/>
              </a:spcAft>
              <a:defRPr sz="1400">
                <a:latin typeface="WenQuanYi Zen Hei"/>
              </a:defRPr>
            </a:pPr>
            <a:r>
              <a:rPr>
                <a:latin typeface="WenQuanYi Zen Hei"/>
              </a:rPr>
              <a:t>• 持续集成与持续部署（CI/CD）</a:t>
            </a:r>
          </a:p>
          <a:p>
            <a:pPr>
              <a:spcAft>
                <a:spcPts val="300"/>
              </a:spcAft>
              <a:defRPr sz="1400">
                <a:latin typeface="WenQuanYi Zen Hei"/>
              </a:defRPr>
            </a:pPr>
            <a:r>
              <a:rPr>
                <a:latin typeface="WenQuanYi Zen Hei"/>
              </a:rPr>
              <a:t>• 每周三定期例会制度</a:t>
            </a:r>
          </a:p>
          <a:p>
            <a:pPr>
              <a:spcAft>
                <a:spcPts val="300"/>
              </a:spcAft>
              <a:defRPr sz="1400">
                <a:latin typeface="WenQuanYi Zen Hei"/>
              </a:defRPr>
            </a:pPr>
            <a:r>
              <a:rPr>
                <a:latin typeface="WenQuanYi Zen Hei"/>
              </a:rPr>
              <a:t>• 日常站会（Daily Standup）</a:t>
            </a:r>
          </a:p>
          <a:p>
            <a:pPr>
              <a:spcAft>
                <a:spcPts val="300"/>
              </a:spcAft>
              <a:defRPr sz="1400">
                <a:latin typeface="WenQuanYi Zen Hei"/>
              </a:defRPr>
            </a:pPr>
          </a:p>
          <a:p>
            <a:pPr>
              <a:spcAft>
                <a:spcPts val="300"/>
              </a:spcAft>
              <a:defRPr sz="1600" b="1">
                <a:solidFill>
                  <a:srgbClr val="0046A0"/>
                </a:solidFill>
                <a:latin typeface="WenQuanYi Zen Hei"/>
              </a:defRPr>
            </a:pPr>
            <a:r>
              <a:rPr>
                <a:latin typeface="WenQuanYi Zen Hei"/>
              </a:rPr>
              <a:t>2. 项目组成员</a:t>
            </a:r>
          </a:p>
          <a:p>
            <a:pPr>
              <a:spcAft>
                <a:spcPts val="300"/>
              </a:spcAft>
              <a:defRPr sz="1400">
                <a:latin typeface="WenQuanYi Zen Hei"/>
              </a:defRPr>
            </a:pPr>
            <a:r>
              <a:rPr>
                <a:latin typeface="WenQuanYi Zen Hei"/>
              </a:rPr>
              <a:t>• 项目经理：1人（整体协调）</a:t>
            </a:r>
          </a:p>
          <a:p>
            <a:pPr>
              <a:spcAft>
                <a:spcPts val="300"/>
              </a:spcAft>
              <a:defRPr sz="1400">
                <a:latin typeface="WenQuanYi Zen Hei"/>
              </a:defRPr>
            </a:pPr>
            <a:r>
              <a:rPr>
                <a:latin typeface="WenQuanYi Zen Hei"/>
              </a:rPr>
              <a:t>• 系统架构师：1人（技术方案）</a:t>
            </a:r>
          </a:p>
          <a:p>
            <a:pPr>
              <a:spcAft>
                <a:spcPts val="300"/>
              </a:spcAft>
              <a:defRPr sz="1400">
                <a:latin typeface="WenQuanYi Zen Hei"/>
              </a:defRPr>
            </a:pPr>
            <a:r>
              <a:rPr>
                <a:latin typeface="WenQuanYi Zen Hei"/>
              </a:rPr>
              <a:t>• 前端工程师：2-3人</a:t>
            </a:r>
          </a:p>
          <a:p>
            <a:pPr>
              <a:spcAft>
                <a:spcPts val="300"/>
              </a:spcAft>
              <a:defRPr sz="1400">
                <a:latin typeface="WenQuanYi Zen Hei"/>
              </a:defRPr>
            </a:pPr>
            <a:r>
              <a:rPr>
                <a:latin typeface="WenQuanYi Zen Hei"/>
              </a:rPr>
              <a:t>• 后端工程师：3-4人</a:t>
            </a:r>
          </a:p>
          <a:p>
            <a:pPr>
              <a:spcAft>
                <a:spcPts val="300"/>
              </a:spcAft>
              <a:defRPr sz="1400">
                <a:latin typeface="WenQuanYi Zen Hei"/>
              </a:defRPr>
            </a:pPr>
            <a:r>
              <a:rPr>
                <a:latin typeface="WenQuanYi Zen Hei"/>
              </a:rPr>
              <a:t>• 测试工程师：2人</a:t>
            </a:r>
          </a:p>
          <a:p>
            <a:pPr>
              <a:spcAft>
                <a:spcPts val="300"/>
              </a:spcAft>
              <a:defRPr sz="1400">
                <a:latin typeface="WenQuanYi Zen Hei"/>
              </a:defRPr>
            </a:pPr>
            <a:r>
              <a:rPr>
                <a:latin typeface="WenQuanYi Zen Hei"/>
              </a:rPr>
              <a:t>• UI/UX设计师：1-2人</a:t>
            </a:r>
          </a:p>
          <a:p>
            <a:pPr>
              <a:spcAft>
                <a:spcPts val="300"/>
              </a:spcAft>
              <a:defRPr sz="1400">
                <a:latin typeface="WenQuanYi Zen Hei"/>
              </a:defRPr>
            </a:pPr>
          </a:p>
          <a:p>
            <a:pPr>
              <a:spcAft>
                <a:spcPts val="300"/>
              </a:spcAft>
              <a:defRPr sz="1600" b="1">
                <a:solidFill>
                  <a:srgbClr val="0046A0"/>
                </a:solidFill>
                <a:latin typeface="WenQuanYi Zen Hei"/>
              </a:defRPr>
            </a:pPr>
            <a:r>
              <a:rPr>
                <a:latin typeface="WenQuanYi Zen Hei"/>
              </a:rPr>
              <a:t>3. 沟通机制</a:t>
            </a:r>
          </a:p>
          <a:p>
            <a:pPr>
              <a:spcAft>
                <a:spcPts val="300"/>
              </a:spcAft>
              <a:defRPr sz="1400">
                <a:latin typeface="WenQuanYi Zen Hei"/>
              </a:defRPr>
            </a:pPr>
            <a:r>
              <a:rPr>
                <a:latin typeface="WenQuanYi Zen Hei"/>
              </a:rPr>
              <a:t>• 周例会：每周三项目汇报</a:t>
            </a:r>
          </a:p>
          <a:p>
            <a:pPr>
              <a:spcAft>
                <a:spcPts val="300"/>
              </a:spcAft>
              <a:defRPr sz="1400">
                <a:latin typeface="WenQuanYi Zen Hei"/>
              </a:defRPr>
            </a:pPr>
            <a:r>
              <a:rPr>
                <a:latin typeface="WenQuanYi Zen Hei"/>
              </a:rPr>
              <a:t>• 日常沟通：企业微信/钉钉</a:t>
            </a:r>
          </a:p>
          <a:p>
            <a:pPr>
              <a:spcAft>
                <a:spcPts val="300"/>
              </a:spcAft>
              <a:defRPr sz="1400">
                <a:latin typeface="WenQuanYi Zen Hei"/>
              </a:defRPr>
            </a:pPr>
            <a:r>
              <a:rPr>
                <a:latin typeface="WenQuanYi Zen Hei"/>
              </a:rPr>
              <a:t>• 文档管理：Confluence协同平台</a:t>
            </a:r>
          </a:p>
          <a:p>
            <a:pPr>
              <a:spcAft>
                <a:spcPts val="300"/>
              </a:spcAft>
              <a:defRPr sz="1400">
                <a:latin typeface="WenQuanYi Zen Hei"/>
              </a:defRPr>
            </a:pPr>
            <a:r>
              <a:rPr>
                <a:latin typeface="WenQuanYi Zen Hei"/>
              </a:rPr>
              <a:t>• 代码管理：Git版本控制</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11274552" cy="640080"/>
          </a:xfrm>
          <a:prstGeom prst="rect">
            <a:avLst/>
          </a:prstGeom>
          <a:noFill/>
        </p:spPr>
        <p:txBody>
          <a:bodyPr wrap="none">
            <a:spAutoFit/>
          </a:bodyPr>
          <a:lstStyle/>
          <a:p>
            <a:pPr>
              <a:defRPr sz="3200" b="1">
                <a:solidFill>
                  <a:srgbClr val="0046A0"/>
                </a:solidFill>
                <a:latin typeface="WenQuanYi Zen Hei"/>
              </a:defRPr>
            </a:pPr>
            <a:r>
              <a:rPr>
                <a:latin typeface="WenQuanYi Zen Hei"/>
              </a:rPr>
              <a:t>四、项目管理过程（续）</a:t>
            </a:r>
          </a:p>
        </p:txBody>
      </p:sp>
      <p:sp>
        <p:nvSpPr>
          <p:cNvPr id="3" name="TextBox 2"/>
          <p:cNvSpPr txBox="1"/>
          <p:nvPr/>
        </p:nvSpPr>
        <p:spPr>
          <a:xfrm>
            <a:off x="457200" y="1097280"/>
            <a:ext cx="11274552" cy="5303520"/>
          </a:xfrm>
          <a:prstGeom prst="rect">
            <a:avLst/>
          </a:prstGeom>
          <a:noFill/>
        </p:spPr>
        <p:txBody>
          <a:bodyPr wrap="square">
            <a:spAutoFit/>
          </a:bodyPr>
          <a:lstStyle/>
          <a:p>
            <a:pPr>
              <a:spcAft>
                <a:spcPts val="300"/>
              </a:spcAft>
              <a:defRPr sz="1600" b="1">
                <a:solidFill>
                  <a:srgbClr val="0046A0"/>
                </a:solidFill>
                <a:latin typeface="WenQuanYi Zen Hei"/>
              </a:defRPr>
            </a:pPr>
            <a:r>
              <a:rPr>
                <a:latin typeface="WenQuanYi Zen Hei"/>
              </a:rPr>
              <a:t>4. 进度计划</a:t>
            </a:r>
          </a:p>
          <a:p>
            <a:pPr>
              <a:spcAft>
                <a:spcPts val="300"/>
              </a:spcAft>
              <a:defRPr sz="1400">
                <a:latin typeface="WenQuanYi Zen Hei"/>
              </a:defRPr>
            </a:pPr>
          </a:p>
          <a:p>
            <a:pPr>
              <a:spcAft>
                <a:spcPts val="300"/>
              </a:spcAft>
              <a:defRPr sz="1400">
                <a:latin typeface="WenQuanYi Zen Hei"/>
              </a:defRPr>
            </a:pPr>
            <a:r>
              <a:rPr>
                <a:latin typeface="WenQuanYi Zen Hei"/>
              </a:rPr>
              <a:t>已完成阶段：</a:t>
            </a:r>
          </a:p>
          <a:p>
            <a:pPr>
              <a:spcAft>
                <a:spcPts val="300"/>
              </a:spcAft>
              <a:defRPr sz="1400">
                <a:latin typeface="WenQuanYi Zen Hei"/>
              </a:defRPr>
            </a:pPr>
            <a:r>
              <a:rPr>
                <a:latin typeface="WenQuanYi Zen Hei"/>
              </a:rPr>
              <a:t>• 2023年4月 - 项目启动与立项</a:t>
            </a:r>
          </a:p>
          <a:p>
            <a:pPr>
              <a:spcAft>
                <a:spcPts val="300"/>
              </a:spcAft>
              <a:defRPr sz="1400">
                <a:latin typeface="WenQuanYi Zen Hei"/>
              </a:defRPr>
            </a:pPr>
            <a:r>
              <a:rPr>
                <a:latin typeface="WenQuanYi Zen Hei"/>
              </a:rPr>
              <a:t>• 2023年5月 - 需求分析与评审</a:t>
            </a:r>
          </a:p>
          <a:p>
            <a:pPr>
              <a:spcAft>
                <a:spcPts val="300"/>
              </a:spcAft>
              <a:defRPr sz="1400">
                <a:latin typeface="WenQuanYi Zen Hei"/>
              </a:defRPr>
            </a:pPr>
            <a:r>
              <a:rPr>
                <a:latin typeface="WenQuanYi Zen Hei"/>
              </a:rPr>
              <a:t>• 2023年6月 - 系统设计与架构评审</a:t>
            </a:r>
          </a:p>
          <a:p>
            <a:pPr>
              <a:spcAft>
                <a:spcPts val="300"/>
              </a:spcAft>
              <a:defRPr sz="1400">
                <a:latin typeface="WenQuanYi Zen Hei"/>
              </a:defRPr>
            </a:pPr>
            <a:r>
              <a:rPr>
                <a:latin typeface="WenQuanYi Zen Hei"/>
              </a:rPr>
              <a:t>• 2023年7-9月 - 开发实施阶段</a:t>
            </a:r>
          </a:p>
          <a:p>
            <a:pPr>
              <a:spcAft>
                <a:spcPts val="300"/>
              </a:spcAft>
              <a:defRPr sz="1400">
                <a:latin typeface="WenQuanYi Zen Hei"/>
              </a:defRPr>
            </a:pPr>
            <a:r>
              <a:rPr>
                <a:latin typeface="WenQuanYi Zen Hei"/>
              </a:rPr>
              <a:t>• 2023年10月 - 系统测试与bug修复</a:t>
            </a:r>
          </a:p>
          <a:p>
            <a:pPr>
              <a:spcAft>
                <a:spcPts val="300"/>
              </a:spcAft>
              <a:defRPr sz="1400">
                <a:latin typeface="WenQuanYi Zen Hei"/>
              </a:defRPr>
            </a:pPr>
          </a:p>
          <a:p>
            <a:pPr>
              <a:spcAft>
                <a:spcPts val="300"/>
              </a:spcAft>
              <a:defRPr sz="1400">
                <a:latin typeface="WenQuanYi Zen Hei"/>
              </a:defRPr>
            </a:pPr>
            <a:r>
              <a:rPr>
                <a:latin typeface="WenQuanYi Zen Hei"/>
              </a:rPr>
              <a:t>当前阶段（11月）：</a:t>
            </a:r>
          </a:p>
          <a:p>
            <a:pPr>
              <a:spcAft>
                <a:spcPts val="300"/>
              </a:spcAft>
              <a:defRPr sz="1400">
                <a:latin typeface="WenQuanYi Zen Hei"/>
              </a:defRPr>
            </a:pPr>
            <a:r>
              <a:rPr>
                <a:latin typeface="WenQuanYi Zen Hei"/>
              </a:rPr>
              <a:t>• 系统优化与性能调优</a:t>
            </a:r>
          </a:p>
          <a:p>
            <a:pPr>
              <a:spcAft>
                <a:spcPts val="300"/>
              </a:spcAft>
              <a:defRPr sz="1400">
                <a:latin typeface="WenQuanYi Zen Hei"/>
              </a:defRPr>
            </a:pPr>
            <a:r>
              <a:rPr>
                <a:latin typeface="WenQuanYi Zen Hei"/>
              </a:rPr>
              <a:t>• 用户培训与操作手册</a:t>
            </a:r>
          </a:p>
          <a:p>
            <a:pPr>
              <a:spcAft>
                <a:spcPts val="300"/>
              </a:spcAft>
              <a:defRPr sz="1400">
                <a:latin typeface="WenQuanYi Zen Hei"/>
              </a:defRPr>
            </a:pPr>
            <a:r>
              <a:rPr>
                <a:latin typeface="WenQuanYi Zen Hei"/>
              </a:rPr>
              <a:t>• 准备项目验收工作</a:t>
            </a:r>
          </a:p>
          <a:p>
            <a:pPr>
              <a:spcAft>
                <a:spcPts val="300"/>
              </a:spcAft>
              <a:defRPr sz="1400">
                <a:latin typeface="WenQuanYi Zen Hei"/>
              </a:defRPr>
            </a:pPr>
            <a:r>
              <a:rPr>
                <a:latin typeface="WenQuanYi Zen Hei"/>
              </a:rPr>
              <a:t>• 验收文档编制</a:t>
            </a:r>
          </a:p>
          <a:p>
            <a:pPr>
              <a:spcAft>
                <a:spcPts val="300"/>
              </a:spcAft>
              <a:defRPr sz="1400">
                <a:latin typeface="WenQuanYi Zen Hei"/>
              </a:defRPr>
            </a:pPr>
          </a:p>
          <a:p>
            <a:pPr>
              <a:spcAft>
                <a:spcPts val="300"/>
              </a:spcAft>
              <a:defRPr sz="1400">
                <a:latin typeface="WenQuanYi Zen Hei"/>
              </a:defRPr>
            </a:pPr>
            <a:r>
              <a:rPr>
                <a:latin typeface="WenQuanYi Zen Hei"/>
              </a:rPr>
              <a:t>下一阶段（12月）：</a:t>
            </a:r>
          </a:p>
          <a:p>
            <a:pPr>
              <a:spcAft>
                <a:spcPts val="300"/>
              </a:spcAft>
              <a:defRPr sz="1400">
                <a:latin typeface="WenQuanYi Zen Hei"/>
              </a:defRPr>
            </a:pPr>
            <a:r>
              <a:rPr>
                <a:latin typeface="WenQuanYi Zen Hei"/>
              </a:rPr>
              <a:t>• 正式验收与评审</a:t>
            </a:r>
          </a:p>
          <a:p>
            <a:pPr>
              <a:spcAft>
                <a:spcPts val="300"/>
              </a:spcAft>
              <a:defRPr sz="1400">
                <a:latin typeface="WenQuanYi Zen Hei"/>
              </a:defRPr>
            </a:pPr>
            <a:r>
              <a:rPr>
                <a:latin typeface="WenQuanYi Zen Hei"/>
              </a:rPr>
              <a:t>• 生产环境部署</a:t>
            </a:r>
          </a:p>
          <a:p>
            <a:pPr>
              <a:spcAft>
                <a:spcPts val="300"/>
              </a:spcAft>
              <a:defRPr sz="1400">
                <a:latin typeface="WenQuanYi Zen Hei"/>
              </a:defRPr>
            </a:pPr>
            <a:r>
              <a:rPr>
                <a:latin typeface="WenQuanYi Zen Hei"/>
              </a:rPr>
              <a:t>• 项目总结与归档</a:t>
            </a:r>
          </a:p>
          <a:p>
            <a:pPr>
              <a:spcAft>
                <a:spcPts val="300"/>
              </a:spcAft>
              <a:defRPr sz="1400">
                <a:latin typeface="WenQuanYi Zen Hei"/>
              </a:defRPr>
            </a:pPr>
            <a:r>
              <a:rPr>
                <a:latin typeface="WenQuanYi Zen Hei"/>
              </a:rPr>
              <a:t>• 进入运维保障期</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11274552" cy="640080"/>
          </a:xfrm>
          <a:prstGeom prst="rect">
            <a:avLst/>
          </a:prstGeom>
          <a:noFill/>
        </p:spPr>
        <p:txBody>
          <a:bodyPr wrap="none">
            <a:spAutoFit/>
          </a:bodyPr>
          <a:lstStyle/>
          <a:p>
            <a:pPr>
              <a:defRPr sz="3200" b="1">
                <a:solidFill>
                  <a:srgbClr val="0046A0"/>
                </a:solidFill>
                <a:latin typeface="WenQuanYi Zen Hei"/>
              </a:defRPr>
            </a:pPr>
            <a:r>
              <a:rPr>
                <a:latin typeface="WenQuanYi Zen Hei"/>
              </a:rPr>
              <a:t>四、项目管理过程（续）</a:t>
            </a:r>
          </a:p>
        </p:txBody>
      </p:sp>
      <p:sp>
        <p:nvSpPr>
          <p:cNvPr id="3" name="TextBox 2"/>
          <p:cNvSpPr txBox="1"/>
          <p:nvPr/>
        </p:nvSpPr>
        <p:spPr>
          <a:xfrm>
            <a:off x="457200" y="1097280"/>
            <a:ext cx="11274552" cy="5303520"/>
          </a:xfrm>
          <a:prstGeom prst="rect">
            <a:avLst/>
          </a:prstGeom>
          <a:noFill/>
        </p:spPr>
        <p:txBody>
          <a:bodyPr wrap="square">
            <a:spAutoFit/>
          </a:bodyPr>
          <a:lstStyle/>
          <a:p>
            <a:pPr>
              <a:spcAft>
                <a:spcPts val="300"/>
              </a:spcAft>
              <a:defRPr sz="1600" b="1">
                <a:solidFill>
                  <a:srgbClr val="0046A0"/>
                </a:solidFill>
                <a:latin typeface="WenQuanYi Zen Hei"/>
              </a:defRPr>
            </a:pPr>
            <a:r>
              <a:rPr>
                <a:latin typeface="WenQuanYi Zen Hei"/>
              </a:rPr>
              <a:t>4. 进度计划</a:t>
            </a:r>
          </a:p>
          <a:p>
            <a:pPr>
              <a:spcAft>
                <a:spcPts val="300"/>
              </a:spcAft>
              <a:defRPr sz="1400">
                <a:latin typeface="WenQuanYi Zen Hei"/>
              </a:defRPr>
            </a:pPr>
          </a:p>
          <a:p>
            <a:pPr>
              <a:spcAft>
                <a:spcPts val="300"/>
              </a:spcAft>
              <a:defRPr sz="1400">
                <a:latin typeface="WenQuanYi Zen Hei"/>
              </a:defRPr>
            </a:pPr>
            <a:r>
              <a:rPr>
                <a:latin typeface="WenQuanYi Zen Hei"/>
              </a:rPr>
              <a:t>已完成阶段：</a:t>
            </a:r>
          </a:p>
          <a:p>
            <a:pPr>
              <a:spcAft>
                <a:spcPts val="300"/>
              </a:spcAft>
              <a:defRPr sz="1400">
                <a:latin typeface="WenQuanYi Zen Hei"/>
              </a:defRPr>
            </a:pPr>
            <a:r>
              <a:rPr>
                <a:latin typeface="WenQuanYi Zen Hei"/>
              </a:rPr>
              <a:t>• 2023年4月 - 项目启动与立项</a:t>
            </a:r>
          </a:p>
          <a:p>
            <a:pPr>
              <a:spcAft>
                <a:spcPts val="300"/>
              </a:spcAft>
              <a:defRPr sz="1400">
                <a:latin typeface="WenQuanYi Zen Hei"/>
              </a:defRPr>
            </a:pPr>
            <a:r>
              <a:rPr>
                <a:latin typeface="WenQuanYi Zen Hei"/>
              </a:rPr>
              <a:t>• 2023年5月 - 需求分析与评审</a:t>
            </a:r>
          </a:p>
          <a:p>
            <a:pPr>
              <a:spcAft>
                <a:spcPts val="300"/>
              </a:spcAft>
              <a:defRPr sz="1400">
                <a:latin typeface="WenQuanYi Zen Hei"/>
              </a:defRPr>
            </a:pPr>
            <a:r>
              <a:rPr>
                <a:latin typeface="WenQuanYi Zen Hei"/>
              </a:rPr>
              <a:t>• 2023年6月 - 系统设计与架构评审</a:t>
            </a:r>
          </a:p>
          <a:p>
            <a:pPr>
              <a:spcAft>
                <a:spcPts val="300"/>
              </a:spcAft>
              <a:defRPr sz="1400">
                <a:latin typeface="WenQuanYi Zen Hei"/>
              </a:defRPr>
            </a:pPr>
            <a:r>
              <a:rPr>
                <a:latin typeface="WenQuanYi Zen Hei"/>
              </a:rPr>
              <a:t>• 2023年7-9月 - 开发实施阶段</a:t>
            </a:r>
          </a:p>
          <a:p>
            <a:pPr>
              <a:spcAft>
                <a:spcPts val="300"/>
              </a:spcAft>
              <a:defRPr sz="1400">
                <a:latin typeface="WenQuanYi Zen Hei"/>
              </a:defRPr>
            </a:pPr>
            <a:r>
              <a:rPr>
                <a:latin typeface="WenQuanYi Zen Hei"/>
              </a:rPr>
              <a:t>• 2023年10月 - 系统测试与bug修复</a:t>
            </a:r>
          </a:p>
          <a:p>
            <a:pPr>
              <a:spcAft>
                <a:spcPts val="300"/>
              </a:spcAft>
              <a:defRPr sz="1400">
                <a:latin typeface="WenQuanYi Zen Hei"/>
              </a:defRPr>
            </a:pPr>
          </a:p>
          <a:p>
            <a:pPr>
              <a:spcAft>
                <a:spcPts val="300"/>
              </a:spcAft>
              <a:defRPr sz="1400">
                <a:latin typeface="WenQuanYi Zen Hei"/>
              </a:defRPr>
            </a:pPr>
            <a:r>
              <a:rPr>
                <a:latin typeface="WenQuanYi Zen Hei"/>
              </a:rPr>
              <a:t>当前阶段（11月）：</a:t>
            </a:r>
          </a:p>
          <a:p>
            <a:pPr>
              <a:spcAft>
                <a:spcPts val="300"/>
              </a:spcAft>
              <a:defRPr sz="1400">
                <a:latin typeface="WenQuanYi Zen Hei"/>
              </a:defRPr>
            </a:pPr>
            <a:r>
              <a:rPr>
                <a:latin typeface="WenQuanYi Zen Hei"/>
              </a:rPr>
              <a:t>• 系统优化与性能调优</a:t>
            </a:r>
          </a:p>
          <a:p>
            <a:pPr>
              <a:spcAft>
                <a:spcPts val="300"/>
              </a:spcAft>
              <a:defRPr sz="1400">
                <a:latin typeface="WenQuanYi Zen Hei"/>
              </a:defRPr>
            </a:pPr>
            <a:r>
              <a:rPr>
                <a:latin typeface="WenQuanYi Zen Hei"/>
              </a:rPr>
              <a:t>• 用户培训与操作手册</a:t>
            </a:r>
          </a:p>
          <a:p>
            <a:pPr>
              <a:spcAft>
                <a:spcPts val="300"/>
              </a:spcAft>
              <a:defRPr sz="1400">
                <a:latin typeface="WenQuanYi Zen Hei"/>
              </a:defRPr>
            </a:pPr>
            <a:r>
              <a:rPr>
                <a:latin typeface="WenQuanYi Zen Hei"/>
              </a:rPr>
              <a:t>• 准备项目验收工作</a:t>
            </a:r>
          </a:p>
          <a:p>
            <a:pPr>
              <a:spcAft>
                <a:spcPts val="300"/>
              </a:spcAft>
              <a:defRPr sz="1400">
                <a:latin typeface="WenQuanYi Zen Hei"/>
              </a:defRPr>
            </a:pPr>
            <a:r>
              <a:rPr>
                <a:latin typeface="WenQuanYi Zen Hei"/>
              </a:rPr>
              <a:t>• 验收文档编制</a:t>
            </a:r>
          </a:p>
          <a:p>
            <a:pPr>
              <a:spcAft>
                <a:spcPts val="300"/>
              </a:spcAft>
              <a:defRPr sz="1400">
                <a:latin typeface="WenQuanYi Zen Hei"/>
              </a:defRPr>
            </a:pPr>
          </a:p>
          <a:p>
            <a:pPr>
              <a:spcAft>
                <a:spcPts val="300"/>
              </a:spcAft>
              <a:defRPr sz="1400">
                <a:latin typeface="WenQuanYi Zen Hei"/>
              </a:defRPr>
            </a:pPr>
            <a:r>
              <a:rPr>
                <a:latin typeface="WenQuanYi Zen Hei"/>
              </a:rPr>
              <a:t>下一阶段（12月）：</a:t>
            </a:r>
          </a:p>
          <a:p>
            <a:pPr>
              <a:spcAft>
                <a:spcPts val="300"/>
              </a:spcAft>
              <a:defRPr sz="1400">
                <a:latin typeface="WenQuanYi Zen Hei"/>
              </a:defRPr>
            </a:pPr>
            <a:r>
              <a:rPr>
                <a:latin typeface="WenQuanYi Zen Hei"/>
              </a:rPr>
              <a:t>• 正式验收与评审</a:t>
            </a:r>
          </a:p>
          <a:p>
            <a:pPr>
              <a:spcAft>
                <a:spcPts val="300"/>
              </a:spcAft>
              <a:defRPr sz="1400">
                <a:latin typeface="WenQuanYi Zen Hei"/>
              </a:defRPr>
            </a:pPr>
            <a:r>
              <a:rPr>
                <a:latin typeface="WenQuanYi Zen Hei"/>
              </a:rPr>
              <a:t>• 生产环境部署</a:t>
            </a:r>
          </a:p>
          <a:p>
            <a:pPr>
              <a:spcAft>
                <a:spcPts val="300"/>
              </a:spcAft>
              <a:defRPr sz="1400">
                <a:latin typeface="WenQuanYi Zen Hei"/>
              </a:defRPr>
            </a:pPr>
            <a:r>
              <a:rPr>
                <a:latin typeface="WenQuanYi Zen Hei"/>
              </a:rPr>
              <a:t>• 项目总结与归档</a:t>
            </a:r>
          </a:p>
          <a:p>
            <a:pPr>
              <a:spcAft>
                <a:spcPts val="300"/>
              </a:spcAft>
              <a:defRPr sz="1400">
                <a:latin typeface="WenQuanYi Zen Hei"/>
              </a:defRPr>
            </a:pPr>
            <a:r>
              <a:rPr>
                <a:latin typeface="WenQuanYi Zen Hei"/>
              </a:rPr>
              <a:t>• 进入运维保障期</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11274552" cy="640080"/>
          </a:xfrm>
          <a:prstGeom prst="rect">
            <a:avLst/>
          </a:prstGeom>
          <a:noFill/>
        </p:spPr>
        <p:txBody>
          <a:bodyPr wrap="none">
            <a:spAutoFit/>
          </a:bodyPr>
          <a:lstStyle/>
          <a:p>
            <a:pPr>
              <a:defRPr sz="3200" b="1">
                <a:solidFill>
                  <a:srgbClr val="0046A0"/>
                </a:solidFill>
                <a:latin typeface="WenQuanYi Zen Hei"/>
              </a:defRPr>
            </a:pPr>
            <a:r>
              <a:rPr>
                <a:latin typeface="WenQuanYi Zen Hei"/>
              </a:rPr>
              <a:t>四、项目管理过程（续）</a:t>
            </a:r>
          </a:p>
        </p:txBody>
      </p:sp>
      <p:sp>
        <p:nvSpPr>
          <p:cNvPr id="3" name="TextBox 2"/>
          <p:cNvSpPr txBox="1"/>
          <p:nvPr/>
        </p:nvSpPr>
        <p:spPr>
          <a:xfrm>
            <a:off x="457200" y="1097280"/>
            <a:ext cx="11274552" cy="5303520"/>
          </a:xfrm>
          <a:prstGeom prst="rect">
            <a:avLst/>
          </a:prstGeom>
          <a:noFill/>
        </p:spPr>
        <p:txBody>
          <a:bodyPr wrap="square">
            <a:spAutoFit/>
          </a:bodyPr>
          <a:lstStyle/>
          <a:p>
            <a:pPr>
              <a:spcAft>
                <a:spcPts val="300"/>
              </a:spcAft>
              <a:defRPr sz="1600" b="1">
                <a:solidFill>
                  <a:srgbClr val="0046A0"/>
                </a:solidFill>
                <a:latin typeface="WenQuanYi Zen Hei"/>
              </a:defRPr>
            </a:pPr>
            <a:r>
              <a:rPr>
                <a:latin typeface="WenQuanYi Zen Hei"/>
              </a:rPr>
              <a:t>5. 相关成果物</a:t>
            </a:r>
          </a:p>
          <a:p>
            <a:pPr>
              <a:spcAft>
                <a:spcPts val="300"/>
              </a:spcAft>
              <a:defRPr sz="1400">
                <a:latin typeface="WenQuanYi Zen Hei"/>
              </a:defRPr>
            </a:pPr>
          </a:p>
          <a:p>
            <a:pPr>
              <a:spcAft>
                <a:spcPts val="300"/>
              </a:spcAft>
              <a:defRPr sz="1400">
                <a:latin typeface="WenQuanYi Zen Hei"/>
              </a:defRPr>
            </a:pPr>
            <a:r>
              <a:rPr>
                <a:latin typeface="WenQuanYi Zen Hei"/>
              </a:rPr>
              <a:t>需求与设计阶段：</a:t>
            </a:r>
          </a:p>
          <a:p>
            <a:pPr>
              <a:spcAft>
                <a:spcPts val="300"/>
              </a:spcAft>
              <a:defRPr sz="1400">
                <a:latin typeface="WenQuanYi Zen Hei"/>
              </a:defRPr>
            </a:pPr>
            <a:r>
              <a:rPr>
                <a:latin typeface="WenQuanYi Zen Hei"/>
              </a:rPr>
              <a:t>• 需求规格说明书（已完成）</a:t>
            </a:r>
          </a:p>
          <a:p>
            <a:pPr>
              <a:spcAft>
                <a:spcPts val="300"/>
              </a:spcAft>
              <a:defRPr sz="1400">
                <a:latin typeface="WenQuanYi Zen Hei"/>
              </a:defRPr>
            </a:pPr>
            <a:r>
              <a:rPr>
                <a:latin typeface="WenQuanYi Zen Hei"/>
              </a:rPr>
              <a:t>• 用户调研报告</a:t>
            </a:r>
          </a:p>
          <a:p>
            <a:pPr>
              <a:spcAft>
                <a:spcPts val="300"/>
              </a:spcAft>
              <a:defRPr sz="1400">
                <a:latin typeface="WenQuanYi Zen Hei"/>
              </a:defRPr>
            </a:pPr>
            <a:r>
              <a:rPr>
                <a:latin typeface="WenQuanYi Zen Hei"/>
              </a:rPr>
              <a:t>• 系统架构设计文档</a:t>
            </a:r>
          </a:p>
          <a:p>
            <a:pPr>
              <a:spcAft>
                <a:spcPts val="300"/>
              </a:spcAft>
              <a:defRPr sz="1400">
                <a:latin typeface="WenQuanYi Zen Hei"/>
              </a:defRPr>
            </a:pPr>
            <a:r>
              <a:rPr>
                <a:latin typeface="WenQuanYi Zen Hei"/>
              </a:rPr>
              <a:t>• 数据库设计文档</a:t>
            </a:r>
          </a:p>
          <a:p>
            <a:pPr>
              <a:spcAft>
                <a:spcPts val="300"/>
              </a:spcAft>
              <a:defRPr sz="1400">
                <a:latin typeface="WenQuanYi Zen Hei"/>
              </a:defRPr>
            </a:pPr>
            <a:r>
              <a:rPr>
                <a:latin typeface="WenQuanYi Zen Hei"/>
              </a:rPr>
              <a:t>• 接口设计文档</a:t>
            </a:r>
          </a:p>
          <a:p>
            <a:pPr>
              <a:spcAft>
                <a:spcPts val="300"/>
              </a:spcAft>
              <a:defRPr sz="1400">
                <a:latin typeface="WenQuanYi Zen Hei"/>
              </a:defRPr>
            </a:pPr>
          </a:p>
          <a:p>
            <a:pPr>
              <a:spcAft>
                <a:spcPts val="300"/>
              </a:spcAft>
              <a:defRPr sz="1400">
                <a:latin typeface="WenQuanYi Zen Hei"/>
              </a:defRPr>
            </a:pPr>
            <a:r>
              <a:rPr>
                <a:latin typeface="WenQuanYi Zen Hei"/>
              </a:rPr>
              <a:t>开发与测试阶段：</a:t>
            </a:r>
          </a:p>
          <a:p>
            <a:pPr>
              <a:spcAft>
                <a:spcPts val="300"/>
              </a:spcAft>
              <a:defRPr sz="1400">
                <a:latin typeface="WenQuanYi Zen Hei"/>
              </a:defRPr>
            </a:pPr>
            <a:r>
              <a:rPr>
                <a:latin typeface="WenQuanYi Zen Hei"/>
              </a:rPr>
              <a:t>• 完整源代码及注释</a:t>
            </a:r>
          </a:p>
          <a:p>
            <a:pPr>
              <a:spcAft>
                <a:spcPts val="300"/>
              </a:spcAft>
              <a:defRPr sz="1400">
                <a:latin typeface="WenQuanYi Zen Hei"/>
              </a:defRPr>
            </a:pPr>
            <a:r>
              <a:rPr>
                <a:latin typeface="WenQuanYi Zen Hei"/>
              </a:rPr>
              <a:t>• 单元测试报告</a:t>
            </a:r>
          </a:p>
          <a:p>
            <a:pPr>
              <a:spcAft>
                <a:spcPts val="300"/>
              </a:spcAft>
              <a:defRPr sz="1400">
                <a:latin typeface="WenQuanYi Zen Hei"/>
              </a:defRPr>
            </a:pPr>
            <a:r>
              <a:rPr>
                <a:latin typeface="WenQuanYi Zen Hei"/>
              </a:rPr>
              <a:t>• 集成测试报告</a:t>
            </a:r>
          </a:p>
          <a:p>
            <a:pPr>
              <a:spcAft>
                <a:spcPts val="300"/>
              </a:spcAft>
              <a:defRPr sz="1400">
                <a:latin typeface="WenQuanYi Zen Hei"/>
              </a:defRPr>
            </a:pPr>
            <a:r>
              <a:rPr>
                <a:latin typeface="WenQuanYi Zen Hei"/>
              </a:rPr>
              <a:t>• 性能测试报告</a:t>
            </a:r>
          </a:p>
          <a:p>
            <a:pPr>
              <a:spcAft>
                <a:spcPts val="300"/>
              </a:spcAft>
              <a:defRPr sz="1400">
                <a:latin typeface="WenQuanYi Zen Hei"/>
              </a:defRPr>
            </a:pPr>
            <a:r>
              <a:rPr>
                <a:latin typeface="WenQuanYi Zen Hei"/>
              </a:rPr>
              <a:t>• Bug修复记录</a:t>
            </a:r>
          </a:p>
          <a:p>
            <a:pPr>
              <a:spcAft>
                <a:spcPts val="300"/>
              </a:spcAft>
              <a:defRPr sz="1400">
                <a:latin typeface="WenQuanYi Zen Hei"/>
              </a:defRPr>
            </a:pPr>
          </a:p>
          <a:p>
            <a:pPr>
              <a:spcAft>
                <a:spcPts val="300"/>
              </a:spcAft>
              <a:defRPr sz="1400">
                <a:latin typeface="WenQuanYi Zen Hei"/>
              </a:defRPr>
            </a:pPr>
            <a:r>
              <a:rPr>
                <a:latin typeface="WenQuanYi Zen Hei"/>
              </a:rPr>
              <a:t>交付阶段：</a:t>
            </a:r>
          </a:p>
          <a:p>
            <a:pPr>
              <a:spcAft>
                <a:spcPts val="300"/>
              </a:spcAft>
              <a:defRPr sz="1400">
                <a:latin typeface="WenQuanYi Zen Hei"/>
              </a:defRPr>
            </a:pPr>
            <a:r>
              <a:rPr>
                <a:latin typeface="WenQuanYi Zen Hei"/>
              </a:rPr>
              <a:t>• 系统部署文档</a:t>
            </a:r>
          </a:p>
          <a:p>
            <a:pPr>
              <a:spcAft>
                <a:spcPts val="300"/>
              </a:spcAft>
              <a:defRPr sz="1400">
                <a:latin typeface="WenQuanYi Zen Hei"/>
              </a:defRPr>
            </a:pPr>
            <a:r>
              <a:rPr>
                <a:latin typeface="WenQuanYi Zen Hei"/>
              </a:rPr>
              <a:t>• 用户操作手册</a:t>
            </a:r>
          </a:p>
          <a:p>
            <a:pPr>
              <a:spcAft>
                <a:spcPts val="300"/>
              </a:spcAft>
              <a:defRPr sz="1400">
                <a:latin typeface="WenQuanYi Zen Hei"/>
              </a:defRPr>
            </a:pPr>
            <a:r>
              <a:rPr>
                <a:latin typeface="WenQuanYi Zen Hei"/>
              </a:rPr>
              <a:t>• 系统运维手册</a:t>
            </a:r>
          </a:p>
          <a:p>
            <a:pPr>
              <a:spcAft>
                <a:spcPts val="300"/>
              </a:spcAft>
              <a:defRPr sz="1400">
                <a:latin typeface="WenQuanYi Zen Hei"/>
              </a:defRPr>
            </a:pPr>
            <a:r>
              <a:rPr>
                <a:latin typeface="WenQuanYi Zen Hei"/>
              </a:rPr>
              <a:t>• 培训材料与视频</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11274552" cy="640080"/>
          </a:xfrm>
          <a:prstGeom prst="rect">
            <a:avLst/>
          </a:prstGeom>
          <a:noFill/>
        </p:spPr>
        <p:txBody>
          <a:bodyPr wrap="none">
            <a:spAutoFit/>
          </a:bodyPr>
          <a:lstStyle/>
          <a:p>
            <a:pPr>
              <a:defRPr sz="3200" b="1">
                <a:solidFill>
                  <a:srgbClr val="0046A0"/>
                </a:solidFill>
                <a:latin typeface="WenQuanYi Zen Hei"/>
              </a:defRPr>
            </a:pPr>
            <a:r>
              <a:rPr>
                <a:latin typeface="WenQuanYi Zen Hei"/>
              </a:rPr>
              <a:t>四、项目管理过程（续）</a:t>
            </a:r>
          </a:p>
        </p:txBody>
      </p:sp>
      <p:sp>
        <p:nvSpPr>
          <p:cNvPr id="3" name="TextBox 2"/>
          <p:cNvSpPr txBox="1"/>
          <p:nvPr/>
        </p:nvSpPr>
        <p:spPr>
          <a:xfrm>
            <a:off x="457200" y="1097280"/>
            <a:ext cx="11274552" cy="5303520"/>
          </a:xfrm>
          <a:prstGeom prst="rect">
            <a:avLst/>
          </a:prstGeom>
          <a:noFill/>
        </p:spPr>
        <p:txBody>
          <a:bodyPr wrap="square">
            <a:spAutoFit/>
          </a:bodyPr>
          <a:lstStyle/>
          <a:p>
            <a:pPr>
              <a:spcAft>
                <a:spcPts val="300"/>
              </a:spcAft>
              <a:defRPr sz="1600" b="1">
                <a:solidFill>
                  <a:srgbClr val="0046A0"/>
                </a:solidFill>
                <a:latin typeface="WenQuanYi Zen Hei"/>
              </a:defRPr>
            </a:pPr>
            <a:r>
              <a:rPr>
                <a:latin typeface="WenQuanYi Zen Hei"/>
              </a:rPr>
              <a:t>5. 相关成果物</a:t>
            </a:r>
          </a:p>
          <a:p>
            <a:pPr>
              <a:spcAft>
                <a:spcPts val="300"/>
              </a:spcAft>
              <a:defRPr sz="1400">
                <a:latin typeface="WenQuanYi Zen Hei"/>
              </a:defRPr>
            </a:pPr>
          </a:p>
          <a:p>
            <a:pPr>
              <a:spcAft>
                <a:spcPts val="300"/>
              </a:spcAft>
              <a:defRPr sz="1400">
                <a:latin typeface="WenQuanYi Zen Hei"/>
              </a:defRPr>
            </a:pPr>
            <a:r>
              <a:rPr>
                <a:latin typeface="WenQuanYi Zen Hei"/>
              </a:rPr>
              <a:t>需求与设计阶段：</a:t>
            </a:r>
          </a:p>
          <a:p>
            <a:pPr>
              <a:spcAft>
                <a:spcPts val="300"/>
              </a:spcAft>
              <a:defRPr sz="1400">
                <a:latin typeface="WenQuanYi Zen Hei"/>
              </a:defRPr>
            </a:pPr>
            <a:r>
              <a:rPr>
                <a:latin typeface="WenQuanYi Zen Hei"/>
              </a:rPr>
              <a:t>• 需求规格说明书（已完成）</a:t>
            </a:r>
          </a:p>
          <a:p>
            <a:pPr>
              <a:spcAft>
                <a:spcPts val="300"/>
              </a:spcAft>
              <a:defRPr sz="1400">
                <a:latin typeface="WenQuanYi Zen Hei"/>
              </a:defRPr>
            </a:pPr>
            <a:r>
              <a:rPr>
                <a:latin typeface="WenQuanYi Zen Hei"/>
              </a:rPr>
              <a:t>• 用户调研报告</a:t>
            </a:r>
          </a:p>
          <a:p>
            <a:pPr>
              <a:spcAft>
                <a:spcPts val="300"/>
              </a:spcAft>
              <a:defRPr sz="1400">
                <a:latin typeface="WenQuanYi Zen Hei"/>
              </a:defRPr>
            </a:pPr>
            <a:r>
              <a:rPr>
                <a:latin typeface="WenQuanYi Zen Hei"/>
              </a:rPr>
              <a:t>• 系统架构设计文档</a:t>
            </a:r>
          </a:p>
          <a:p>
            <a:pPr>
              <a:spcAft>
                <a:spcPts val="300"/>
              </a:spcAft>
              <a:defRPr sz="1400">
                <a:latin typeface="WenQuanYi Zen Hei"/>
              </a:defRPr>
            </a:pPr>
            <a:r>
              <a:rPr>
                <a:latin typeface="WenQuanYi Zen Hei"/>
              </a:rPr>
              <a:t>• 数据库设计文档</a:t>
            </a:r>
          </a:p>
          <a:p>
            <a:pPr>
              <a:spcAft>
                <a:spcPts val="300"/>
              </a:spcAft>
              <a:defRPr sz="1400">
                <a:latin typeface="WenQuanYi Zen Hei"/>
              </a:defRPr>
            </a:pPr>
            <a:r>
              <a:rPr>
                <a:latin typeface="WenQuanYi Zen Hei"/>
              </a:rPr>
              <a:t>• 接口设计文档</a:t>
            </a:r>
          </a:p>
          <a:p>
            <a:pPr>
              <a:spcAft>
                <a:spcPts val="300"/>
              </a:spcAft>
              <a:defRPr sz="1400">
                <a:latin typeface="WenQuanYi Zen Hei"/>
              </a:defRPr>
            </a:pPr>
          </a:p>
          <a:p>
            <a:pPr>
              <a:spcAft>
                <a:spcPts val="300"/>
              </a:spcAft>
              <a:defRPr sz="1400">
                <a:latin typeface="WenQuanYi Zen Hei"/>
              </a:defRPr>
            </a:pPr>
            <a:r>
              <a:rPr>
                <a:latin typeface="WenQuanYi Zen Hei"/>
              </a:rPr>
              <a:t>开发与测试阶段：</a:t>
            </a:r>
          </a:p>
          <a:p>
            <a:pPr>
              <a:spcAft>
                <a:spcPts val="300"/>
              </a:spcAft>
              <a:defRPr sz="1400">
                <a:latin typeface="WenQuanYi Zen Hei"/>
              </a:defRPr>
            </a:pPr>
            <a:r>
              <a:rPr>
                <a:latin typeface="WenQuanYi Zen Hei"/>
              </a:rPr>
              <a:t>• 完整源代码及注释</a:t>
            </a:r>
          </a:p>
          <a:p>
            <a:pPr>
              <a:spcAft>
                <a:spcPts val="300"/>
              </a:spcAft>
              <a:defRPr sz="1400">
                <a:latin typeface="WenQuanYi Zen Hei"/>
              </a:defRPr>
            </a:pPr>
            <a:r>
              <a:rPr>
                <a:latin typeface="WenQuanYi Zen Hei"/>
              </a:rPr>
              <a:t>• 单元测试报告</a:t>
            </a:r>
          </a:p>
          <a:p>
            <a:pPr>
              <a:spcAft>
                <a:spcPts val="300"/>
              </a:spcAft>
              <a:defRPr sz="1400">
                <a:latin typeface="WenQuanYi Zen Hei"/>
              </a:defRPr>
            </a:pPr>
            <a:r>
              <a:rPr>
                <a:latin typeface="WenQuanYi Zen Hei"/>
              </a:rPr>
              <a:t>• 集成测试报告</a:t>
            </a:r>
          </a:p>
          <a:p>
            <a:pPr>
              <a:spcAft>
                <a:spcPts val="300"/>
              </a:spcAft>
              <a:defRPr sz="1400">
                <a:latin typeface="WenQuanYi Zen Hei"/>
              </a:defRPr>
            </a:pPr>
            <a:r>
              <a:rPr>
                <a:latin typeface="WenQuanYi Zen Hei"/>
              </a:rPr>
              <a:t>• 性能测试报告</a:t>
            </a:r>
          </a:p>
          <a:p>
            <a:pPr>
              <a:spcAft>
                <a:spcPts val="300"/>
              </a:spcAft>
              <a:defRPr sz="1400">
                <a:latin typeface="WenQuanYi Zen Hei"/>
              </a:defRPr>
            </a:pPr>
            <a:r>
              <a:rPr>
                <a:latin typeface="WenQuanYi Zen Hei"/>
              </a:rPr>
              <a:t>• Bug修复记录</a:t>
            </a:r>
          </a:p>
          <a:p>
            <a:pPr>
              <a:spcAft>
                <a:spcPts val="300"/>
              </a:spcAft>
              <a:defRPr sz="1400">
                <a:latin typeface="WenQuanYi Zen Hei"/>
              </a:defRPr>
            </a:pPr>
          </a:p>
          <a:p>
            <a:pPr>
              <a:spcAft>
                <a:spcPts val="300"/>
              </a:spcAft>
              <a:defRPr sz="1400">
                <a:latin typeface="WenQuanYi Zen Hei"/>
              </a:defRPr>
            </a:pPr>
            <a:r>
              <a:rPr>
                <a:latin typeface="WenQuanYi Zen Hei"/>
              </a:rPr>
              <a:t>交付阶段：</a:t>
            </a:r>
          </a:p>
          <a:p>
            <a:pPr>
              <a:spcAft>
                <a:spcPts val="300"/>
              </a:spcAft>
              <a:defRPr sz="1400">
                <a:latin typeface="WenQuanYi Zen Hei"/>
              </a:defRPr>
            </a:pPr>
            <a:r>
              <a:rPr>
                <a:latin typeface="WenQuanYi Zen Hei"/>
              </a:rPr>
              <a:t>• 系统部署文档</a:t>
            </a:r>
          </a:p>
          <a:p>
            <a:pPr>
              <a:spcAft>
                <a:spcPts val="300"/>
              </a:spcAft>
              <a:defRPr sz="1400">
                <a:latin typeface="WenQuanYi Zen Hei"/>
              </a:defRPr>
            </a:pPr>
            <a:r>
              <a:rPr>
                <a:latin typeface="WenQuanYi Zen Hei"/>
              </a:rPr>
              <a:t>• 用户操作手册</a:t>
            </a:r>
          </a:p>
          <a:p>
            <a:pPr>
              <a:spcAft>
                <a:spcPts val="300"/>
              </a:spcAft>
              <a:defRPr sz="1400">
                <a:latin typeface="WenQuanYi Zen Hei"/>
              </a:defRPr>
            </a:pPr>
            <a:r>
              <a:rPr>
                <a:latin typeface="WenQuanYi Zen Hei"/>
              </a:rPr>
              <a:t>• 系统运维手册</a:t>
            </a:r>
          </a:p>
          <a:p>
            <a:pPr>
              <a:spcAft>
                <a:spcPts val="300"/>
              </a:spcAft>
              <a:defRPr sz="1400">
                <a:latin typeface="WenQuanYi Zen Hei"/>
              </a:defRPr>
            </a:pPr>
            <a:r>
              <a:rPr>
                <a:latin typeface="WenQuanYi Zen Hei"/>
              </a:rPr>
              <a:t>• 培训材料与视频</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11274552" cy="640080"/>
          </a:xfrm>
          <a:prstGeom prst="rect">
            <a:avLst/>
          </a:prstGeom>
          <a:noFill/>
        </p:spPr>
        <p:txBody>
          <a:bodyPr wrap="none">
            <a:spAutoFit/>
          </a:bodyPr>
          <a:lstStyle/>
          <a:p>
            <a:pPr>
              <a:defRPr sz="3200" b="1">
                <a:solidFill>
                  <a:srgbClr val="0046A0"/>
                </a:solidFill>
                <a:latin typeface="WenQuanYi Zen Hei"/>
              </a:defRPr>
            </a:pPr>
            <a:r>
              <a:rPr>
                <a:latin typeface="WenQuanYi Zen Hei"/>
              </a:rPr>
              <a:t>五、交付物</a:t>
            </a:r>
          </a:p>
        </p:txBody>
      </p:sp>
      <p:sp>
        <p:nvSpPr>
          <p:cNvPr id="3" name="TextBox 2"/>
          <p:cNvSpPr txBox="1"/>
          <p:nvPr/>
        </p:nvSpPr>
        <p:spPr>
          <a:xfrm>
            <a:off x="457200" y="1097280"/>
            <a:ext cx="11274552" cy="5303520"/>
          </a:xfrm>
          <a:prstGeom prst="rect">
            <a:avLst/>
          </a:prstGeom>
          <a:noFill/>
        </p:spPr>
        <p:txBody>
          <a:bodyPr wrap="square">
            <a:spAutoFit/>
          </a:bodyPr>
          <a:lstStyle/>
          <a:p>
            <a:pPr>
              <a:spcAft>
                <a:spcPts val="300"/>
              </a:spcAft>
              <a:defRPr sz="1600" b="1">
                <a:solidFill>
                  <a:srgbClr val="0046A0"/>
                </a:solidFill>
                <a:latin typeface="WenQuanYi Zen Hei"/>
              </a:defRPr>
            </a:pPr>
            <a:r>
              <a:rPr>
                <a:latin typeface="WenQuanYi Zen Hei"/>
              </a:rPr>
              <a:t>1. 系统交付物</a:t>
            </a:r>
          </a:p>
          <a:p>
            <a:pPr>
              <a:spcAft>
                <a:spcPts val="300"/>
              </a:spcAft>
              <a:defRPr sz="1400">
                <a:latin typeface="WenQuanYi Zen Hei"/>
              </a:defRPr>
            </a:pPr>
            <a:r>
              <a:rPr>
                <a:latin typeface="WenQuanYi Zen Hei"/>
              </a:rPr>
              <a:t>• 完整的系统源代码（含注释）</a:t>
            </a:r>
          </a:p>
          <a:p>
            <a:pPr>
              <a:spcAft>
                <a:spcPts val="300"/>
              </a:spcAft>
              <a:defRPr sz="1400">
                <a:latin typeface="WenQuanYi Zen Hei"/>
              </a:defRPr>
            </a:pPr>
            <a:r>
              <a:rPr>
                <a:latin typeface="WenQuanYi Zen Hei"/>
              </a:rPr>
              <a:t>• 系统安装部署包</a:t>
            </a:r>
          </a:p>
          <a:p>
            <a:pPr>
              <a:spcAft>
                <a:spcPts val="300"/>
              </a:spcAft>
              <a:defRPr sz="1400">
                <a:latin typeface="WenQuanYi Zen Hei"/>
              </a:defRPr>
            </a:pPr>
            <a:r>
              <a:rPr>
                <a:latin typeface="WenQuanYi Zen Hei"/>
              </a:rPr>
              <a:t>• 数据库脚本（DDL + DML）</a:t>
            </a:r>
          </a:p>
          <a:p>
            <a:pPr>
              <a:spcAft>
                <a:spcPts val="300"/>
              </a:spcAft>
              <a:defRPr sz="1400">
                <a:latin typeface="WenQuanYi Zen Hei"/>
              </a:defRPr>
            </a:pPr>
            <a:r>
              <a:rPr>
                <a:latin typeface="WenQuanYi Zen Hei"/>
              </a:rPr>
              <a:t>• 系统配置文件模板</a:t>
            </a:r>
          </a:p>
          <a:p>
            <a:pPr>
              <a:spcAft>
                <a:spcPts val="300"/>
              </a:spcAft>
              <a:defRPr sz="1400">
                <a:latin typeface="WenQuanYi Zen Hei"/>
              </a:defRPr>
            </a:pPr>
            <a:r>
              <a:rPr>
                <a:latin typeface="WenQuanYi Zen Hei"/>
              </a:rPr>
              <a:t>• 第三方组件清单及授权</a:t>
            </a:r>
          </a:p>
          <a:p>
            <a:pPr>
              <a:spcAft>
                <a:spcPts val="300"/>
              </a:spcAft>
              <a:defRPr sz="1400">
                <a:latin typeface="WenQuanYi Zen Hei"/>
              </a:defRPr>
            </a:pPr>
          </a:p>
          <a:p>
            <a:pPr>
              <a:spcAft>
                <a:spcPts val="300"/>
              </a:spcAft>
              <a:defRPr sz="1600" b="1">
                <a:solidFill>
                  <a:srgbClr val="0046A0"/>
                </a:solidFill>
                <a:latin typeface="WenQuanYi Zen Hei"/>
              </a:defRPr>
            </a:pPr>
            <a:r>
              <a:rPr>
                <a:latin typeface="WenQuanYi Zen Hei"/>
              </a:rPr>
              <a:t>2. 文档交付物</a:t>
            </a:r>
          </a:p>
          <a:p>
            <a:pPr>
              <a:spcAft>
                <a:spcPts val="300"/>
              </a:spcAft>
              <a:defRPr sz="1400">
                <a:latin typeface="WenQuanYi Zen Hei"/>
              </a:defRPr>
            </a:pPr>
            <a:r>
              <a:rPr>
                <a:latin typeface="WenQuanYi Zen Hei"/>
              </a:rPr>
              <a:t>• 需求规格说明书</a:t>
            </a:r>
          </a:p>
          <a:p>
            <a:pPr>
              <a:spcAft>
                <a:spcPts val="300"/>
              </a:spcAft>
              <a:defRPr sz="1400">
                <a:latin typeface="WenQuanYi Zen Hei"/>
              </a:defRPr>
            </a:pPr>
            <a:r>
              <a:rPr>
                <a:latin typeface="WenQuanYi Zen Hei"/>
              </a:rPr>
              <a:t>• 系统设计文档（架构+详细设计）</a:t>
            </a:r>
          </a:p>
          <a:p>
            <a:pPr>
              <a:spcAft>
                <a:spcPts val="300"/>
              </a:spcAft>
              <a:defRPr sz="1400">
                <a:latin typeface="WenQuanYi Zen Hei"/>
              </a:defRPr>
            </a:pPr>
            <a:r>
              <a:rPr>
                <a:latin typeface="WenQuanYi Zen Hei"/>
              </a:rPr>
              <a:t>• 数据库设计文档</a:t>
            </a:r>
          </a:p>
          <a:p>
            <a:pPr>
              <a:spcAft>
                <a:spcPts val="300"/>
              </a:spcAft>
              <a:defRPr sz="1400">
                <a:latin typeface="WenQuanYi Zen Hei"/>
              </a:defRPr>
            </a:pPr>
            <a:r>
              <a:rPr>
                <a:latin typeface="WenQuanYi Zen Hei"/>
              </a:rPr>
              <a:t>• API接口文档</a:t>
            </a:r>
          </a:p>
          <a:p>
            <a:pPr>
              <a:spcAft>
                <a:spcPts val="300"/>
              </a:spcAft>
              <a:defRPr sz="1400">
                <a:latin typeface="WenQuanYi Zen Hei"/>
              </a:defRPr>
            </a:pPr>
            <a:r>
              <a:rPr>
                <a:latin typeface="WenQuanYi Zen Hei"/>
              </a:rPr>
              <a:t>• 用户操作手册</a:t>
            </a:r>
          </a:p>
          <a:p>
            <a:pPr>
              <a:spcAft>
                <a:spcPts val="300"/>
              </a:spcAft>
              <a:defRPr sz="1400">
                <a:latin typeface="WenQuanYi Zen Hei"/>
              </a:defRPr>
            </a:pPr>
            <a:r>
              <a:rPr>
                <a:latin typeface="WenQuanYi Zen Hei"/>
              </a:rPr>
              <a:t>• 系统运维手册</a:t>
            </a:r>
          </a:p>
          <a:p>
            <a:pPr>
              <a:spcAft>
                <a:spcPts val="300"/>
              </a:spcAft>
              <a:defRPr sz="1400">
                <a:latin typeface="WenQuanYi Zen Hei"/>
              </a:defRPr>
            </a:pPr>
            <a:r>
              <a:rPr>
                <a:latin typeface="WenQuanYi Zen Hei"/>
              </a:rPr>
              <a:t>• 应急预案文档</a:t>
            </a:r>
          </a:p>
          <a:p>
            <a:pPr>
              <a:spcAft>
                <a:spcPts val="300"/>
              </a:spcAft>
              <a:defRPr sz="1400">
                <a:latin typeface="WenQuanYi Zen Hei"/>
              </a:defRPr>
            </a:pPr>
          </a:p>
          <a:p>
            <a:pPr>
              <a:spcAft>
                <a:spcPts val="300"/>
              </a:spcAft>
              <a:defRPr sz="1600" b="1">
                <a:solidFill>
                  <a:srgbClr val="0046A0"/>
                </a:solidFill>
                <a:latin typeface="WenQuanYi Zen Hei"/>
              </a:defRPr>
            </a:pPr>
            <a:r>
              <a:rPr>
                <a:latin typeface="WenQuanYi Zen Hei"/>
              </a:rPr>
              <a:t>3. 培训交付物</a:t>
            </a:r>
          </a:p>
          <a:p>
            <a:pPr>
              <a:spcAft>
                <a:spcPts val="300"/>
              </a:spcAft>
              <a:defRPr sz="1400">
                <a:latin typeface="WenQuanYi Zen Hei"/>
              </a:defRPr>
            </a:pPr>
            <a:r>
              <a:rPr>
                <a:latin typeface="WenQuanYi Zen Hei"/>
              </a:rPr>
              <a:t>• 管理员培训PPT</a:t>
            </a:r>
          </a:p>
          <a:p>
            <a:pPr>
              <a:spcAft>
                <a:spcPts val="300"/>
              </a:spcAft>
              <a:defRPr sz="1400">
                <a:latin typeface="WenQuanYi Zen Hei"/>
              </a:defRPr>
            </a:pPr>
            <a:r>
              <a:rPr>
                <a:latin typeface="WenQuanYi Zen Hei"/>
              </a:rPr>
              <a:t>• 用户操作培训PPT</a:t>
            </a:r>
          </a:p>
          <a:p>
            <a:pPr>
              <a:spcAft>
                <a:spcPts val="300"/>
              </a:spcAft>
              <a:defRPr sz="1400">
                <a:latin typeface="WenQuanYi Zen Hei"/>
              </a:defRPr>
            </a:pPr>
            <a:r>
              <a:rPr>
                <a:latin typeface="WenQuanYi Zen Hei"/>
              </a:rPr>
              <a:t>• 培训视频录制</a:t>
            </a:r>
          </a:p>
          <a:p>
            <a:pPr>
              <a:spcAft>
                <a:spcPts val="300"/>
              </a:spcAft>
              <a:defRPr sz="1400">
                <a:latin typeface="WenQuanYi Zen Hei"/>
              </a:defRPr>
            </a:pPr>
            <a:r>
              <a:rPr>
                <a:latin typeface="WenQuanYi Zen Hei"/>
              </a:rPr>
              <a:t>• 常见问题解答（FAQ）</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11274552" cy="640080"/>
          </a:xfrm>
          <a:prstGeom prst="rect">
            <a:avLst/>
          </a:prstGeom>
          <a:noFill/>
        </p:spPr>
        <p:txBody>
          <a:bodyPr wrap="none">
            <a:spAutoFit/>
          </a:bodyPr>
          <a:lstStyle/>
          <a:p>
            <a:pPr>
              <a:defRPr sz="3200" b="1">
                <a:solidFill>
                  <a:srgbClr val="0046A0"/>
                </a:solidFill>
                <a:latin typeface="WenQuanYi Zen Hei"/>
              </a:defRPr>
            </a:pPr>
            <a:r>
              <a:rPr>
                <a:latin typeface="WenQuanYi Zen Hei"/>
              </a:rPr>
              <a:t>五、交付物</a:t>
            </a:r>
          </a:p>
        </p:txBody>
      </p:sp>
      <p:sp>
        <p:nvSpPr>
          <p:cNvPr id="3" name="TextBox 2"/>
          <p:cNvSpPr txBox="1"/>
          <p:nvPr/>
        </p:nvSpPr>
        <p:spPr>
          <a:xfrm>
            <a:off x="457200" y="1097280"/>
            <a:ext cx="11274552" cy="5303520"/>
          </a:xfrm>
          <a:prstGeom prst="rect">
            <a:avLst/>
          </a:prstGeom>
          <a:noFill/>
        </p:spPr>
        <p:txBody>
          <a:bodyPr wrap="square">
            <a:spAutoFit/>
          </a:bodyPr>
          <a:lstStyle/>
          <a:p>
            <a:pPr>
              <a:spcAft>
                <a:spcPts val="300"/>
              </a:spcAft>
              <a:defRPr sz="1600" b="1">
                <a:solidFill>
                  <a:srgbClr val="0046A0"/>
                </a:solidFill>
                <a:latin typeface="WenQuanYi Zen Hei"/>
              </a:defRPr>
            </a:pPr>
            <a:r>
              <a:rPr>
                <a:latin typeface="WenQuanYi Zen Hei"/>
              </a:rPr>
              <a:t>1. 系统交付物</a:t>
            </a:r>
          </a:p>
          <a:p>
            <a:pPr>
              <a:spcAft>
                <a:spcPts val="300"/>
              </a:spcAft>
              <a:defRPr sz="1400">
                <a:latin typeface="WenQuanYi Zen Hei"/>
              </a:defRPr>
            </a:pPr>
            <a:r>
              <a:rPr>
                <a:latin typeface="WenQuanYi Zen Hei"/>
              </a:rPr>
              <a:t>• 完整的系统源代码（含注释）</a:t>
            </a:r>
          </a:p>
          <a:p>
            <a:pPr>
              <a:spcAft>
                <a:spcPts val="300"/>
              </a:spcAft>
              <a:defRPr sz="1400">
                <a:latin typeface="WenQuanYi Zen Hei"/>
              </a:defRPr>
            </a:pPr>
            <a:r>
              <a:rPr>
                <a:latin typeface="WenQuanYi Zen Hei"/>
              </a:rPr>
              <a:t>• 系统安装部署包</a:t>
            </a:r>
          </a:p>
          <a:p>
            <a:pPr>
              <a:spcAft>
                <a:spcPts val="300"/>
              </a:spcAft>
              <a:defRPr sz="1400">
                <a:latin typeface="WenQuanYi Zen Hei"/>
              </a:defRPr>
            </a:pPr>
            <a:r>
              <a:rPr>
                <a:latin typeface="WenQuanYi Zen Hei"/>
              </a:rPr>
              <a:t>• 数据库脚本（DDL + DML）</a:t>
            </a:r>
          </a:p>
          <a:p>
            <a:pPr>
              <a:spcAft>
                <a:spcPts val="300"/>
              </a:spcAft>
              <a:defRPr sz="1400">
                <a:latin typeface="WenQuanYi Zen Hei"/>
              </a:defRPr>
            </a:pPr>
            <a:r>
              <a:rPr>
                <a:latin typeface="WenQuanYi Zen Hei"/>
              </a:rPr>
              <a:t>• 系统配置文件模板</a:t>
            </a:r>
          </a:p>
          <a:p>
            <a:pPr>
              <a:spcAft>
                <a:spcPts val="300"/>
              </a:spcAft>
              <a:defRPr sz="1400">
                <a:latin typeface="WenQuanYi Zen Hei"/>
              </a:defRPr>
            </a:pPr>
            <a:r>
              <a:rPr>
                <a:latin typeface="WenQuanYi Zen Hei"/>
              </a:rPr>
              <a:t>• 第三方组件清单及授权</a:t>
            </a:r>
          </a:p>
          <a:p>
            <a:pPr>
              <a:spcAft>
                <a:spcPts val="300"/>
              </a:spcAft>
              <a:defRPr sz="1400">
                <a:latin typeface="WenQuanYi Zen Hei"/>
              </a:defRPr>
            </a:pPr>
          </a:p>
          <a:p>
            <a:pPr>
              <a:spcAft>
                <a:spcPts val="300"/>
              </a:spcAft>
              <a:defRPr sz="1600" b="1">
                <a:solidFill>
                  <a:srgbClr val="0046A0"/>
                </a:solidFill>
                <a:latin typeface="WenQuanYi Zen Hei"/>
              </a:defRPr>
            </a:pPr>
            <a:r>
              <a:rPr>
                <a:latin typeface="WenQuanYi Zen Hei"/>
              </a:rPr>
              <a:t>2. 文档交付物</a:t>
            </a:r>
          </a:p>
          <a:p>
            <a:pPr>
              <a:spcAft>
                <a:spcPts val="300"/>
              </a:spcAft>
              <a:defRPr sz="1400">
                <a:latin typeface="WenQuanYi Zen Hei"/>
              </a:defRPr>
            </a:pPr>
            <a:r>
              <a:rPr>
                <a:latin typeface="WenQuanYi Zen Hei"/>
              </a:rPr>
              <a:t>• 需求规格说明书</a:t>
            </a:r>
          </a:p>
          <a:p>
            <a:pPr>
              <a:spcAft>
                <a:spcPts val="300"/>
              </a:spcAft>
              <a:defRPr sz="1400">
                <a:latin typeface="WenQuanYi Zen Hei"/>
              </a:defRPr>
            </a:pPr>
            <a:r>
              <a:rPr>
                <a:latin typeface="WenQuanYi Zen Hei"/>
              </a:rPr>
              <a:t>• 系统设计文档（架构+详细设计）</a:t>
            </a:r>
          </a:p>
          <a:p>
            <a:pPr>
              <a:spcAft>
                <a:spcPts val="300"/>
              </a:spcAft>
              <a:defRPr sz="1400">
                <a:latin typeface="WenQuanYi Zen Hei"/>
              </a:defRPr>
            </a:pPr>
            <a:r>
              <a:rPr>
                <a:latin typeface="WenQuanYi Zen Hei"/>
              </a:rPr>
              <a:t>• 数据库设计文档</a:t>
            </a:r>
          </a:p>
          <a:p>
            <a:pPr>
              <a:spcAft>
                <a:spcPts val="300"/>
              </a:spcAft>
              <a:defRPr sz="1400">
                <a:latin typeface="WenQuanYi Zen Hei"/>
              </a:defRPr>
            </a:pPr>
            <a:r>
              <a:rPr>
                <a:latin typeface="WenQuanYi Zen Hei"/>
              </a:rPr>
              <a:t>• API接口文档</a:t>
            </a:r>
          </a:p>
          <a:p>
            <a:pPr>
              <a:spcAft>
                <a:spcPts val="300"/>
              </a:spcAft>
              <a:defRPr sz="1400">
                <a:latin typeface="WenQuanYi Zen Hei"/>
              </a:defRPr>
            </a:pPr>
            <a:r>
              <a:rPr>
                <a:latin typeface="WenQuanYi Zen Hei"/>
              </a:rPr>
              <a:t>• 用户操作手册</a:t>
            </a:r>
          </a:p>
          <a:p>
            <a:pPr>
              <a:spcAft>
                <a:spcPts val="300"/>
              </a:spcAft>
              <a:defRPr sz="1400">
                <a:latin typeface="WenQuanYi Zen Hei"/>
              </a:defRPr>
            </a:pPr>
            <a:r>
              <a:rPr>
                <a:latin typeface="WenQuanYi Zen Hei"/>
              </a:rPr>
              <a:t>• 系统运维手册</a:t>
            </a:r>
          </a:p>
          <a:p>
            <a:pPr>
              <a:spcAft>
                <a:spcPts val="300"/>
              </a:spcAft>
              <a:defRPr sz="1400">
                <a:latin typeface="WenQuanYi Zen Hei"/>
              </a:defRPr>
            </a:pPr>
            <a:r>
              <a:rPr>
                <a:latin typeface="WenQuanYi Zen Hei"/>
              </a:rPr>
              <a:t>• 应急预案文档</a:t>
            </a:r>
          </a:p>
          <a:p>
            <a:pPr>
              <a:spcAft>
                <a:spcPts val="300"/>
              </a:spcAft>
              <a:defRPr sz="1400">
                <a:latin typeface="WenQuanYi Zen Hei"/>
              </a:defRPr>
            </a:pPr>
          </a:p>
          <a:p>
            <a:pPr>
              <a:spcAft>
                <a:spcPts val="300"/>
              </a:spcAft>
              <a:defRPr sz="1600" b="1">
                <a:solidFill>
                  <a:srgbClr val="0046A0"/>
                </a:solidFill>
                <a:latin typeface="WenQuanYi Zen Hei"/>
              </a:defRPr>
            </a:pPr>
            <a:r>
              <a:rPr>
                <a:latin typeface="WenQuanYi Zen Hei"/>
              </a:rPr>
              <a:t>3. 培训交付物</a:t>
            </a:r>
          </a:p>
          <a:p>
            <a:pPr>
              <a:spcAft>
                <a:spcPts val="300"/>
              </a:spcAft>
              <a:defRPr sz="1400">
                <a:latin typeface="WenQuanYi Zen Hei"/>
              </a:defRPr>
            </a:pPr>
            <a:r>
              <a:rPr>
                <a:latin typeface="WenQuanYi Zen Hei"/>
              </a:rPr>
              <a:t>• 管理员培训PPT</a:t>
            </a:r>
          </a:p>
          <a:p>
            <a:pPr>
              <a:spcAft>
                <a:spcPts val="300"/>
              </a:spcAft>
              <a:defRPr sz="1400">
                <a:latin typeface="WenQuanYi Zen Hei"/>
              </a:defRPr>
            </a:pPr>
            <a:r>
              <a:rPr>
                <a:latin typeface="WenQuanYi Zen Hei"/>
              </a:rPr>
              <a:t>• 用户操作培训PPT</a:t>
            </a:r>
          </a:p>
          <a:p>
            <a:pPr>
              <a:spcAft>
                <a:spcPts val="300"/>
              </a:spcAft>
              <a:defRPr sz="1400">
                <a:latin typeface="WenQuanYi Zen Hei"/>
              </a:defRPr>
            </a:pPr>
            <a:r>
              <a:rPr>
                <a:latin typeface="WenQuanYi Zen Hei"/>
              </a:rPr>
              <a:t>• 培训视频录制</a:t>
            </a:r>
          </a:p>
          <a:p>
            <a:pPr>
              <a:spcAft>
                <a:spcPts val="300"/>
              </a:spcAft>
              <a:defRPr sz="1400">
                <a:latin typeface="WenQuanYi Zen Hei"/>
              </a:defRPr>
            </a:pPr>
            <a:r>
              <a:rPr>
                <a:latin typeface="WenQuanYi Zen Hei"/>
              </a:rPr>
              <a:t>• 常见问题解答（FAQ）</a:t>
            </a:r>
          </a:p>
        </p:txBody>
      </p:sp>
    </p:spTree>
  </p:cSld>
  <p:clrMapOvr>
    <a:masterClrMapping/>
  </p:clrMapOvr>
</p:sld>
</file>

<file path=ppt/tags/tag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wm#"/>
  <p:tag name="KSO_WM_TEMPLATE_CATEGORY" val="custom"/>
  <p:tag name="KSO_WM_TEMPLATE_INDEX" val="20205176"/>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xml><?xml version="1.0" encoding="utf-8"?>
<p:tagLst xmlns:p="http://schemas.openxmlformats.org/presentationml/2006/main">
  <p:tag name="KSO_WM_BEAUTIFY_FLAG" val="#wm#"/>
  <p:tag name="KSO_WM_TEMPLATE_CATEGORY" val="custom"/>
  <p:tag name="KSO_WM_TEMPLATE_INDEX" val="20205176"/>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BEAUTIFY_FLAG" val="#wm#"/>
  <p:tag name="KSO_WM_TEMPLATE_CATEGORY" val="custom"/>
  <p:tag name="KSO_WM_TEMPLATE_INDEX" val="20205176"/>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BEAUTIFY_FLAG" val="#wm#"/>
  <p:tag name="KSO_WM_TEMPLATE_CATEGORY" val="custom"/>
  <p:tag name="KSO_WM_TEMPLATE_INDEX" val="20205176"/>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wm#"/>
  <p:tag name="KSO_WM_TEMPLATE_CATEGORY" val="custom"/>
  <p:tag name="KSO_WM_TEMPLATE_INDEX" val="20205176"/>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wm#"/>
  <p:tag name="KSO_WM_TEMPLATE_CATEGORY" val="custom"/>
  <p:tag name="KSO_WM_TEMPLATE_INDEX" val="20205176"/>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wm#"/>
  <p:tag name="KSO_WM_TEMPLATE_CATEGORY" val="custom"/>
  <p:tag name="KSO_WM_TEMPLATE_INDEX" val="20205176"/>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wm#"/>
  <p:tag name="KSO_WM_TEMPLATE_CATEGORY" val="custom"/>
  <p:tag name="KSO_WM_TEMPLATE_INDEX" val="20205176"/>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wm#"/>
  <p:tag name="KSO_WM_TEMPLATE_CATEGORY" val="custom"/>
  <p:tag name="KSO_WM_TEMPLATE_INDEX" val="20205176"/>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wm#"/>
  <p:tag name="KSO_WM_TEMPLATE_CATEGORY" val="custom"/>
  <p:tag name="KSO_WM_TEMPLATE_INDEX" val="20205176"/>
</p:tagLst>
</file>

<file path=ppt/tags/tag50.xml><?xml version="1.0" encoding="utf-8"?>
<p:tagLst xmlns:p="http://schemas.openxmlformats.org/presentationml/2006/main">
  <p:tag name="KSO_WM_BEAUTIFY_FLAG" val="#wm#"/>
  <p:tag name="KSO_WM_TEMPLATE_CATEGORY" val="custom"/>
  <p:tag name="KSO_WM_TEMPLATE_INDEX" val="20205176"/>
</p:tagLst>
</file>

<file path=ppt/tags/tag51.xml><?xml version="1.0" encoding="utf-8"?>
<p:tagLst xmlns:p="http://schemas.openxmlformats.org/presentationml/2006/main">
  <p:tag name="KSO_WM_BEAUTIFY_FLAG" val="#wm#"/>
  <p:tag name="KSO_WM_TEMPLATE_CATEGORY" val="custom"/>
  <p:tag name="KSO_WM_TEMPLATE_INDEX" val="20205176"/>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3.xml><?xml version="1.0" encoding="utf-8"?>
<p:tagLst xmlns:p="http://schemas.openxmlformats.org/presentationml/2006/main">
  <p:tag name="KSO_WM_BEAUTIFY_FLAG" val="#wm#"/>
  <p:tag name="KSO_WM_TEMPLATE_CATEGORY" val="custom"/>
  <p:tag name="KSO_WM_TEMPLATE_INDEX" val="20205176"/>
</p:tagLst>
</file>

<file path=ppt/tags/tag54.xml><?xml version="1.0" encoding="utf-8"?>
<p:tagLst xmlns:p="http://schemas.openxmlformats.org/presentationml/2006/main">
  <p:tag name="KSO_WM_BEAUTIFY_FLAG" val="#wm#"/>
  <p:tag name="KSO_WM_TEMPLATE_CATEGORY" val="custom"/>
  <p:tag name="KSO_WM_TEMPLATE_INDEX" val="20205176"/>
</p:tagLst>
</file>

<file path=ppt/tags/tag55.xml><?xml version="1.0" encoding="utf-8"?>
<p:tagLst xmlns:p="http://schemas.openxmlformats.org/presentationml/2006/main">
  <p:tag name="KSO_WM_UNIT_TABLE_BEAUTIFY" val="smartTable{8ec8ebdd-d7a7-43b5-b5ab-a3d740081f3e}"/>
  <p:tag name="TABLE_ENDDRAG_ORIGIN_RECT" val="798*440"/>
  <p:tag name="TABLE_ENDDRAG_RECT" val="83*81*798*440"/>
</p:tagLst>
</file>

<file path=ppt/tags/tag56.xml><?xml version="1.0" encoding="utf-8"?>
<p:tagLst xmlns:p="http://schemas.openxmlformats.org/presentationml/2006/main">
  <p:tag name="KSO_WM_BEAUTIFY_FLAG" val="#wm#"/>
  <p:tag name="KSO_WM_TEMPLATE_CATEGORY" val="custom"/>
  <p:tag name="KSO_WM_TEMPLATE_INDEX" val="20205176"/>
</p:tagLst>
</file>

<file path=ppt/tags/tag6.xml><?xml version="1.0" encoding="utf-8"?>
<p:tagLst xmlns:p="http://schemas.openxmlformats.org/presentationml/2006/main">
  <p:tag name="KSO_WM_BEAUTIFY_FLAG" val="#wm#"/>
  <p:tag name="KSO_WM_TEMPLATE_CATEGORY" val="custom"/>
  <p:tag name="KSO_WM_TEMPLATE_INDEX" val="20205176"/>
</p:tagLst>
</file>

<file path=ppt/tags/tag7.xml><?xml version="1.0" encoding="utf-8"?>
<p:tagLst xmlns:p="http://schemas.openxmlformats.org/presentationml/2006/main">
  <p:tag name="KSO_WM_BEAUTIFY_FLAG" val="#wm#"/>
  <p:tag name="KSO_WM_TEMPLATE_CATEGORY" val="custom"/>
  <p:tag name="KSO_WM_TEMPLATE_INDEX" val="20205176"/>
</p:tagLst>
</file>

<file path=ppt/tags/tag8.xml><?xml version="1.0" encoding="utf-8"?>
<p:tagLst xmlns:p="http://schemas.openxmlformats.org/presentationml/2006/main">
  <p:tag name="KSO_WM_BEAUTIFY_FLAG" val="#wm#"/>
  <p:tag name="KSO_WM_TEMPLATE_CATEGORY" val="custom"/>
  <p:tag name="KSO_WM_TEMPLATE_INDEX" val="20205176"/>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3756</Words>
  <Application>WPS 演示</Application>
  <PresentationFormat>宽屏</PresentationFormat>
  <Paragraphs>749</Paragraphs>
  <Slides>30</Slides>
  <Notes>1</Notes>
  <HiddenSlides>0</HiddenSlides>
  <MMClips>0</MMClips>
  <ScaleCrop>false</ScaleCrop>
  <HeadingPairs>
    <vt:vector size="6" baseType="variant">
      <vt:variant>
        <vt:lpstr>已用的字体</vt:lpstr>
      </vt:variant>
      <vt:variant>
        <vt:i4>22</vt:i4>
      </vt:variant>
      <vt:variant>
        <vt:lpstr>主题</vt:lpstr>
      </vt:variant>
      <vt:variant>
        <vt:i4>2</vt:i4>
      </vt:variant>
      <vt:variant>
        <vt:lpstr>幻灯片标题</vt:lpstr>
      </vt:variant>
      <vt:variant>
        <vt:i4>30</vt:i4>
      </vt:variant>
    </vt:vector>
  </HeadingPairs>
  <TitlesOfParts>
    <vt:vector size="54" baseType="lpstr">
      <vt:lpstr>Arial</vt:lpstr>
      <vt:lpstr>宋体</vt:lpstr>
      <vt:lpstr>Wingdings</vt:lpstr>
      <vt:lpstr>微软雅黑</vt:lpstr>
      <vt:lpstr>汉仪旗黑</vt:lpstr>
      <vt:lpstr>Helvetica Light</vt:lpstr>
      <vt:lpstr>OPPOSans L</vt:lpstr>
      <vt:lpstr>苹方-简</vt:lpstr>
      <vt:lpstr>Heiti SC</vt:lpstr>
      <vt:lpstr>Source Han Sans CN Regular</vt:lpstr>
      <vt:lpstr>Open Sans Light</vt:lpstr>
      <vt:lpstr>Wingdings</vt:lpstr>
      <vt:lpstr>等线 Light</vt:lpstr>
      <vt:lpstr>Calibri</vt:lpstr>
      <vt:lpstr>汉仪中等线KW</vt:lpstr>
      <vt:lpstr>Calibri</vt:lpstr>
      <vt:lpstr>微软雅黑</vt:lpstr>
      <vt:lpstr>Helvetica Neue</vt:lpstr>
      <vt:lpstr>等线</vt:lpstr>
      <vt:lpstr>宋体</vt:lpstr>
      <vt:lpstr>Arial Unicode MS</vt:lpstr>
      <vt:lpstr>汉仪书宋二KW</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天然 陈</dc:creator>
  <cp:lastModifiedBy>WPS_1641772744</cp:lastModifiedBy>
  <cp:revision>460</cp:revision>
  <dcterms:created xsi:type="dcterms:W3CDTF">2023-07-10T03:24:52Z</dcterms:created>
  <dcterms:modified xsi:type="dcterms:W3CDTF">2023-07-10T03:24:52Z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2018227152E45DE6F0898964DA8B9C29_42</vt:lpwstr>
  </property>
  <property fmtid="{D5CDD505-2E9C-101B-9397-08002B2CF9AE}" pid="3" name="KSOProductBuildVer">
    <vt:lpwstr>2052-5.4.1.7920</vt:lpwstr>
  </property>
</Properties>
</file>